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56" r:id="rId5"/>
    <p:sldId id="257" r:id="rId6"/>
    <p:sldId id="258" r:id="rId7"/>
    <p:sldId id="261" r:id="rId8"/>
    <p:sldId id="260" r:id="rId9"/>
    <p:sldId id="262" r:id="rId10"/>
    <p:sldId id="259" r:id="rId11"/>
    <p:sldId id="263" r:id="rId12"/>
    <p:sldId id="265" r:id="rId13"/>
    <p:sldId id="264" r:id="rId14"/>
    <p:sldId id="277" r:id="rId15"/>
    <p:sldId id="266" r:id="rId16"/>
    <p:sldId id="267" r:id="rId17"/>
    <p:sldId id="268" r:id="rId18"/>
    <p:sldId id="269" r:id="rId19"/>
    <p:sldId id="270" r:id="rId20"/>
    <p:sldId id="271" r:id="rId21"/>
    <p:sldId id="272" r:id="rId22"/>
    <p:sldId id="273" r:id="rId23"/>
    <p:sldId id="275" r:id="rId24"/>
    <p:sldId id="276" r:id="rId25"/>
    <p:sldId id="274" r:id="rId26"/>
    <p:sldId id="278" r:id="rId27"/>
    <p:sldId id="279" r:id="rId28"/>
    <p:sldId id="280"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3" autoAdjust="0"/>
    <p:restoredTop sz="94660"/>
  </p:normalViewPr>
  <p:slideViewPr>
    <p:cSldViewPr snapToGrid="0">
      <p:cViewPr>
        <p:scale>
          <a:sx n="50" d="100"/>
          <a:sy n="50" d="100"/>
        </p:scale>
        <p:origin x="534" y="14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F65D9-702B-4EFB-BDEF-F22692144C97}" type="datetimeFigureOut">
              <a:rPr lang="en-US"/>
              <a:t>9/30/2014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C9A076-482E-4C04-936D-A9539DEA1E12}" type="slidenum">
              <a:rPr lang="en-US"/>
              <a:t>‹#›</a:t>
            </a:fld>
            <a:endParaRPr lang="en-US"/>
          </a:p>
        </p:txBody>
      </p:sp>
    </p:spTree>
    <p:extLst>
      <p:ext uri="{BB962C8B-B14F-4D97-AF65-F5344CB8AC3E}">
        <p14:creationId xmlns:p14="http://schemas.microsoft.com/office/powerpoint/2010/main" val="723393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1</a:t>
            </a:fld>
            <a:endParaRPr lang="en-US"/>
          </a:p>
        </p:txBody>
      </p:sp>
    </p:spTree>
    <p:extLst>
      <p:ext uri="{BB962C8B-B14F-4D97-AF65-F5344CB8AC3E}">
        <p14:creationId xmlns:p14="http://schemas.microsoft.com/office/powerpoint/2010/main" val="1401189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10</a:t>
            </a:fld>
            <a:endParaRPr lang="en-US"/>
          </a:p>
        </p:txBody>
      </p:sp>
    </p:spTree>
    <p:extLst>
      <p:ext uri="{BB962C8B-B14F-4D97-AF65-F5344CB8AC3E}">
        <p14:creationId xmlns:p14="http://schemas.microsoft.com/office/powerpoint/2010/main" val="3242605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20</a:t>
            </a:fld>
            <a:endParaRPr lang="en-US"/>
          </a:p>
        </p:txBody>
      </p:sp>
    </p:spTree>
    <p:extLst>
      <p:ext uri="{BB962C8B-B14F-4D97-AF65-F5344CB8AC3E}">
        <p14:creationId xmlns:p14="http://schemas.microsoft.com/office/powerpoint/2010/main" val="1899295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2</a:t>
            </a:fld>
            <a:endParaRPr lang="en-US"/>
          </a:p>
        </p:txBody>
      </p:sp>
    </p:spTree>
    <p:extLst>
      <p:ext uri="{BB962C8B-B14F-4D97-AF65-F5344CB8AC3E}">
        <p14:creationId xmlns:p14="http://schemas.microsoft.com/office/powerpoint/2010/main" val="73808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3</a:t>
            </a:fld>
            <a:endParaRPr lang="en-US"/>
          </a:p>
        </p:txBody>
      </p:sp>
    </p:spTree>
    <p:extLst>
      <p:ext uri="{BB962C8B-B14F-4D97-AF65-F5344CB8AC3E}">
        <p14:creationId xmlns:p14="http://schemas.microsoft.com/office/powerpoint/2010/main" val="2710591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4</a:t>
            </a:fld>
            <a:endParaRPr lang="en-US"/>
          </a:p>
        </p:txBody>
      </p:sp>
    </p:spTree>
    <p:extLst>
      <p:ext uri="{BB962C8B-B14F-4D97-AF65-F5344CB8AC3E}">
        <p14:creationId xmlns:p14="http://schemas.microsoft.com/office/powerpoint/2010/main" val="132985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5</a:t>
            </a:fld>
            <a:endParaRPr lang="en-US"/>
          </a:p>
        </p:txBody>
      </p:sp>
    </p:spTree>
    <p:extLst>
      <p:ext uri="{BB962C8B-B14F-4D97-AF65-F5344CB8AC3E}">
        <p14:creationId xmlns:p14="http://schemas.microsoft.com/office/powerpoint/2010/main" val="3685129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6</a:t>
            </a:fld>
            <a:endParaRPr lang="en-US"/>
          </a:p>
        </p:txBody>
      </p:sp>
    </p:spTree>
    <p:extLst>
      <p:ext uri="{BB962C8B-B14F-4D97-AF65-F5344CB8AC3E}">
        <p14:creationId xmlns:p14="http://schemas.microsoft.com/office/powerpoint/2010/main" val="968821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7</a:t>
            </a:fld>
            <a:endParaRPr lang="en-US"/>
          </a:p>
        </p:txBody>
      </p:sp>
    </p:spTree>
    <p:extLst>
      <p:ext uri="{BB962C8B-B14F-4D97-AF65-F5344CB8AC3E}">
        <p14:creationId xmlns:p14="http://schemas.microsoft.com/office/powerpoint/2010/main" val="367794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8</a:t>
            </a:fld>
            <a:endParaRPr lang="en-US"/>
          </a:p>
        </p:txBody>
      </p:sp>
    </p:spTree>
    <p:extLst>
      <p:ext uri="{BB962C8B-B14F-4D97-AF65-F5344CB8AC3E}">
        <p14:creationId xmlns:p14="http://schemas.microsoft.com/office/powerpoint/2010/main" val="186222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C9A076-482E-4C04-936D-A9539DEA1E12}" type="slidenum">
              <a:rPr lang="en-US"/>
              <a:t>9</a:t>
            </a:fld>
            <a:endParaRPr lang="en-US"/>
          </a:p>
        </p:txBody>
      </p:sp>
    </p:spTree>
    <p:extLst>
      <p:ext uri="{BB962C8B-B14F-4D97-AF65-F5344CB8AC3E}">
        <p14:creationId xmlns:p14="http://schemas.microsoft.com/office/powerpoint/2010/main" val="151748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50816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613236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66056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38632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FA7AC5-6045-4418-8E60-F48788734473}" type="datetimeFigureOut">
              <a:rPr lang="en-US" smtClean="0"/>
              <a:t>9/30/2014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7520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FA7AC5-6045-4418-8E60-F48788734473}" type="datetimeFigureOut">
              <a:rPr lang="en-US" smtClean="0"/>
              <a:t>9/30/2014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40129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FA7AC5-6045-4418-8E60-F48788734473}" type="datetimeFigureOut">
              <a:rPr lang="en-US" smtClean="0"/>
              <a:t>9/30/2014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05649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FA7AC5-6045-4418-8E60-F48788734473}" type="datetimeFigureOut">
              <a:rPr lang="en-US" smtClean="0"/>
              <a:t>9/30/2014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57397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A7AC5-6045-4418-8E60-F48788734473}" type="datetimeFigureOut">
              <a:rPr lang="en-US" smtClean="0"/>
              <a:t>9/30/2014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20179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9/30/2014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52620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9/30/2014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4286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A7AC5-6045-4418-8E60-F48788734473}" type="datetimeFigureOut">
              <a:rPr lang="en-US" smtClean="0"/>
              <a:t>9/30/2014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393113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a:latin typeface="Calibri Light" charset="0"/>
              </a:rPr>
              <a:t>Up and Away: A Visually-Controlled Easy-to-Deploy Wireless UAV Cyber-Physical Testbed</a:t>
            </a:r>
          </a:p>
        </p:txBody>
      </p:sp>
      <p:sp>
        <p:nvSpPr>
          <p:cNvPr id="3" name="Subtitle 2"/>
          <p:cNvSpPr>
            <a:spLocks noGrp="1"/>
          </p:cNvSpPr>
          <p:nvPr>
            <p:ph type="subTitle" idx="1"/>
          </p:nvPr>
        </p:nvSpPr>
        <p:spPr/>
        <p:txBody>
          <a:bodyPr>
            <a:normAutofit lnSpcReduction="10000"/>
          </a:bodyPr>
          <a:lstStyle/>
          <a:p>
            <a:r>
              <a:rPr lang="en-US"/>
              <a:t>Ahmed Saeed</a:t>
            </a:r>
            <a:r>
              <a:rPr lang="en-US">
                <a:latin typeface="Calibri" charset="0"/>
              </a:rPr>
              <a:t>†</a:t>
            </a:r>
            <a:r>
              <a:rPr lang="en-US"/>
              <a:t>, Azin Neishaboori</a:t>
            </a:r>
            <a:r>
              <a:rPr lang="en-US">
                <a:latin typeface="Calibri" charset="0"/>
              </a:rPr>
              <a:t>‡</a:t>
            </a:r>
            <a:r>
              <a:rPr lang="en-US"/>
              <a:t>, Amr Mohamed</a:t>
            </a:r>
            <a:r>
              <a:rPr lang="en-US">
                <a:latin typeface="Calibri" charset="0"/>
              </a:rPr>
              <a:t>†</a:t>
            </a:r>
            <a:r>
              <a:rPr lang="en-US"/>
              <a:t>, and Khaled A. Harras</a:t>
            </a:r>
            <a:r>
              <a:rPr lang="en-US">
                <a:latin typeface="Calibri" charset="0"/>
              </a:rPr>
              <a:t>‡</a:t>
            </a:r>
          </a:p>
          <a:p>
            <a:r>
              <a:rPr lang="en-US"/>
              <a:t>College of Engineering, Qatar University</a:t>
            </a:r>
          </a:p>
          <a:p>
            <a:r>
              <a:rPr lang="en-US"/>
              <a:t>School of Computer Science, Carnegie Mellon University Qatar</a:t>
            </a:r>
          </a:p>
        </p:txBody>
      </p:sp>
      <p:pic>
        <p:nvPicPr>
          <p:cNvPr id="4" name="Picture 3" descr="Qatar-university-logo.jpg"/>
          <p:cNvPicPr>
            <a:picLocks noChangeAspect="1"/>
          </p:cNvPicPr>
          <p:nvPr/>
        </p:nvPicPr>
        <p:blipFill>
          <a:blip r:embed="rId3"/>
          <a:stretch>
            <a:fillRect/>
          </a:stretch>
        </p:blipFill>
        <p:spPr>
          <a:xfrm>
            <a:off x="10023774" y="4582003"/>
            <a:ext cx="2151724" cy="2346729"/>
          </a:xfrm>
          <a:prstGeom prst="rect">
            <a:avLst/>
          </a:prstGeom>
        </p:spPr>
      </p:pic>
      <p:pic>
        <p:nvPicPr>
          <p:cNvPr id="6" name="Picture 5" descr="Carnegie-Melon-Qatar.jpg"/>
          <p:cNvPicPr>
            <a:picLocks noChangeAspect="1"/>
          </p:cNvPicPr>
          <p:nvPr/>
        </p:nvPicPr>
        <p:blipFill>
          <a:blip r:embed="rId4"/>
          <a:stretch>
            <a:fillRect/>
          </a:stretch>
        </p:blipFill>
        <p:spPr>
          <a:xfrm>
            <a:off x="119263" y="5007903"/>
            <a:ext cx="2158005" cy="1844290"/>
          </a:xfrm>
          <a:prstGeom prst="rect">
            <a:avLst/>
          </a:prstGeom>
        </p:spPr>
      </p:pic>
    </p:spTree>
    <p:extLst>
      <p:ext uri="{BB962C8B-B14F-4D97-AF65-F5344CB8AC3E}">
        <p14:creationId xmlns:p14="http://schemas.microsoft.com/office/powerpoint/2010/main" val="4157082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Up and Away </a:t>
            </a:r>
            <a:r>
              <a:rPr lang="en-US" dirty="0" err="1">
                <a:solidFill>
                  <a:srgbClr val="000000"/>
                </a:solidFill>
              </a:rPr>
              <a:t>Testbed</a:t>
            </a:r>
            <a:r>
              <a:rPr lang="en-US" dirty="0">
                <a:solidFill>
                  <a:srgbClr val="000000"/>
                </a:solidFill>
              </a:rPr>
              <a:t/>
            </a:r>
            <a:br>
              <a:rPr lang="en-US" dirty="0">
                <a:solidFill>
                  <a:srgbClr val="000000"/>
                </a:solidFill>
              </a:rPr>
            </a:br>
            <a:r>
              <a:rPr lang="en-US" i="1" dirty="0" smtClean="0">
                <a:solidFill>
                  <a:srgbClr val="000000"/>
                </a:solidFill>
              </a:rPr>
              <a:t>Architecture</a:t>
            </a:r>
            <a:endParaRPr lang="en-US" i="1" dirty="0"/>
          </a:p>
        </p:txBody>
      </p:sp>
      <p:sp>
        <p:nvSpPr>
          <p:cNvPr id="3" name="Content Placeholder 2"/>
          <p:cNvSpPr>
            <a:spLocks noGrp="1"/>
          </p:cNvSpPr>
          <p:nvPr>
            <p:ph idx="1"/>
          </p:nvPr>
        </p:nvSpPr>
        <p:spPr>
          <a:xfrm>
            <a:off x="7841292" y="1825624"/>
            <a:ext cx="4121064" cy="5032376"/>
          </a:xfrm>
        </p:spPr>
        <p:txBody>
          <a:bodyPr>
            <a:normAutofit lnSpcReduction="10000"/>
          </a:bodyPr>
          <a:lstStyle/>
          <a:p>
            <a:r>
              <a:rPr lang="en-GB" b="1" dirty="0" smtClean="0"/>
              <a:t>UAV Node Modules </a:t>
            </a:r>
            <a:r>
              <a:rPr lang="en-GB" dirty="0" smtClean="0"/>
              <a:t>that are </a:t>
            </a:r>
            <a:r>
              <a:rPr lang="en-GB" i="1" dirty="0" smtClean="0"/>
              <a:t>AR Drone 2.0</a:t>
            </a:r>
            <a:r>
              <a:rPr lang="en-GB" dirty="0" smtClean="0"/>
              <a:t> specific allow UAVs to communicate </a:t>
            </a:r>
            <a:r>
              <a:rPr lang="en-GB" dirty="0"/>
              <a:t>with each </a:t>
            </a:r>
            <a:r>
              <a:rPr lang="en-GB" dirty="0" smtClean="0"/>
              <a:t>other and process </a:t>
            </a:r>
            <a:r>
              <a:rPr lang="en-GB" dirty="0"/>
              <a:t>sensory </a:t>
            </a:r>
            <a:r>
              <a:rPr lang="en-GB" dirty="0" smtClean="0"/>
              <a:t>information to act accordingly </a:t>
            </a:r>
          </a:p>
          <a:p>
            <a:r>
              <a:rPr lang="en-GB" b="1" dirty="0" smtClean="0"/>
              <a:t>Central Node Models </a:t>
            </a:r>
            <a:r>
              <a:rPr lang="en-GB" dirty="0" smtClean="0"/>
              <a:t>monitors </a:t>
            </a:r>
            <a:r>
              <a:rPr lang="en-GB" dirty="0"/>
              <a:t>the </a:t>
            </a:r>
            <a:r>
              <a:rPr lang="en-GB" dirty="0" err="1" smtClean="0"/>
              <a:t>behavior</a:t>
            </a:r>
            <a:r>
              <a:rPr lang="en-GB" dirty="0" smtClean="0"/>
              <a:t> </a:t>
            </a:r>
            <a:r>
              <a:rPr lang="en-GB" dirty="0"/>
              <a:t>of all </a:t>
            </a:r>
            <a:r>
              <a:rPr lang="en-GB" dirty="0" smtClean="0"/>
              <a:t>UAVs  and handles </a:t>
            </a:r>
            <a:r>
              <a:rPr lang="en-GB" dirty="0"/>
              <a:t>processing </a:t>
            </a:r>
            <a:r>
              <a:rPr lang="en-GB" dirty="0" smtClean="0"/>
              <a:t>intensive operation that </a:t>
            </a:r>
            <a:r>
              <a:rPr lang="en-GB" dirty="0"/>
              <a:t>UAVs off-load to </a:t>
            </a:r>
            <a:r>
              <a:rPr lang="en-GB" dirty="0" smtClean="0"/>
              <a:t>it</a:t>
            </a:r>
            <a:endParaRPr lang="en-US" dirty="0"/>
          </a:p>
        </p:txBody>
      </p:sp>
      <p:pic>
        <p:nvPicPr>
          <p:cNvPr id="4" name="Picture 3"/>
          <p:cNvPicPr>
            <a:picLocks noChangeAspect="1"/>
          </p:cNvPicPr>
          <p:nvPr/>
        </p:nvPicPr>
        <p:blipFill>
          <a:blip r:embed="rId3"/>
          <a:stretch>
            <a:fillRect/>
          </a:stretch>
        </p:blipFill>
        <p:spPr>
          <a:xfrm>
            <a:off x="141599" y="1426060"/>
            <a:ext cx="7478556" cy="5431940"/>
          </a:xfrm>
          <a:prstGeom prst="rect">
            <a:avLst/>
          </a:prstGeom>
        </p:spPr>
      </p:pic>
    </p:spTree>
    <p:extLst>
      <p:ext uri="{BB962C8B-B14F-4D97-AF65-F5344CB8AC3E}">
        <p14:creationId xmlns:p14="http://schemas.microsoft.com/office/powerpoint/2010/main" val="3892268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Up and Away </a:t>
            </a:r>
            <a:r>
              <a:rPr lang="en-US" dirty="0" err="1" smtClean="0">
                <a:solidFill>
                  <a:srgbClr val="000000"/>
                </a:solidFill>
              </a:rPr>
              <a:t>Testbed</a:t>
            </a:r>
            <a:r>
              <a:rPr lang="en-US" dirty="0" smtClean="0">
                <a:solidFill>
                  <a:srgbClr val="000000"/>
                </a:solidFill>
              </a:rPr>
              <a:t/>
            </a:r>
            <a:br>
              <a:rPr lang="en-US" dirty="0" smtClean="0">
                <a:solidFill>
                  <a:srgbClr val="000000"/>
                </a:solidFill>
              </a:rPr>
            </a:br>
            <a:r>
              <a:rPr lang="en-US" i="1" dirty="0" smtClean="0">
                <a:solidFill>
                  <a:srgbClr val="000000"/>
                </a:solidFill>
              </a:rPr>
              <a:t>AR Drone 2.0 (UAV of Choice)</a:t>
            </a:r>
            <a:endParaRPr lang="en-GB" i="1" dirty="0"/>
          </a:p>
        </p:txBody>
      </p:sp>
      <p:sp>
        <p:nvSpPr>
          <p:cNvPr id="3" name="Content Placeholder 2"/>
          <p:cNvSpPr>
            <a:spLocks noGrp="1"/>
          </p:cNvSpPr>
          <p:nvPr>
            <p:ph idx="1"/>
          </p:nvPr>
        </p:nvSpPr>
        <p:spPr>
          <a:xfrm>
            <a:off x="838200" y="1825624"/>
            <a:ext cx="10515600" cy="6137276"/>
          </a:xfrm>
        </p:spPr>
        <p:txBody>
          <a:bodyPr>
            <a:normAutofit/>
          </a:bodyPr>
          <a:lstStyle/>
          <a:p>
            <a:r>
              <a:rPr lang="en-GB" dirty="0" err="1"/>
              <a:t>Q</a:t>
            </a:r>
            <a:r>
              <a:rPr lang="en-GB" dirty="0" err="1" smtClean="0"/>
              <a:t>uadrotor</a:t>
            </a:r>
            <a:r>
              <a:rPr lang="en-GB" dirty="0" smtClean="0"/>
              <a:t> that is electrically </a:t>
            </a:r>
            <a:r>
              <a:rPr lang="en-GB" dirty="0"/>
              <a:t>powered </a:t>
            </a:r>
            <a:r>
              <a:rPr lang="en-GB" dirty="0" smtClean="0"/>
              <a:t>equipped with various sensors</a:t>
            </a:r>
          </a:p>
          <a:p>
            <a:pPr lvl="1"/>
            <a:r>
              <a:rPr lang="en-GB" dirty="0"/>
              <a:t>T</a:t>
            </a:r>
            <a:r>
              <a:rPr lang="en-GB" dirty="0" smtClean="0"/>
              <a:t>wo </a:t>
            </a:r>
            <a:r>
              <a:rPr lang="en-GB" dirty="0"/>
              <a:t>cameras: a front 720p </a:t>
            </a:r>
            <a:r>
              <a:rPr lang="en-GB" dirty="0" smtClean="0"/>
              <a:t>camera with </a:t>
            </a:r>
            <a:r>
              <a:rPr lang="en-GB" dirty="0"/>
              <a:t>a 93</a:t>
            </a:r>
            <a:r>
              <a:rPr lang="en-GB" dirty="0" smtClean="0"/>
              <a:t>◦ lens </a:t>
            </a:r>
            <a:r>
              <a:rPr lang="en-GB" dirty="0"/>
              <a:t>and a vertical QVGA camera with a 64</a:t>
            </a:r>
            <a:r>
              <a:rPr lang="en-GB" dirty="0" smtClean="0"/>
              <a:t>◦ lens</a:t>
            </a:r>
          </a:p>
          <a:p>
            <a:pPr lvl="1"/>
            <a:r>
              <a:rPr lang="en-GB" dirty="0" smtClean="0"/>
              <a:t>Equipped </a:t>
            </a:r>
            <a:r>
              <a:rPr lang="en-GB" dirty="0"/>
              <a:t>with an </a:t>
            </a:r>
            <a:r>
              <a:rPr lang="en-GB" dirty="0" err="1"/>
              <a:t>onboard</a:t>
            </a:r>
            <a:r>
              <a:rPr lang="en-GB" dirty="0"/>
              <a:t> ARM Cortex </a:t>
            </a:r>
            <a:r>
              <a:rPr lang="en-GB" dirty="0" smtClean="0"/>
              <a:t>A8 processor </a:t>
            </a:r>
            <a:r>
              <a:rPr lang="en-GB" dirty="0"/>
              <a:t>with 1 </a:t>
            </a:r>
            <a:r>
              <a:rPr lang="en-GB" dirty="0" err="1"/>
              <a:t>Gbit</a:t>
            </a:r>
            <a:r>
              <a:rPr lang="en-GB" dirty="0"/>
              <a:t> RAM that runs a Linux 2.6.32 </a:t>
            </a:r>
            <a:r>
              <a:rPr lang="en-GB" dirty="0" err="1" smtClean="0"/>
              <a:t>Busybox</a:t>
            </a:r>
            <a:endParaRPr lang="en-GB" dirty="0" smtClean="0"/>
          </a:p>
          <a:p>
            <a:pPr lvl="1"/>
            <a:r>
              <a:rPr lang="en-US" dirty="0" smtClean="0"/>
              <a:t>Altitude sensor, accelerometer, and gyroscope </a:t>
            </a:r>
            <a:endParaRPr lang="en-GB" dirty="0"/>
          </a:p>
          <a:p>
            <a:r>
              <a:rPr lang="en-GB" dirty="0" smtClean="0"/>
              <a:t>Drones </a:t>
            </a:r>
            <a:r>
              <a:rPr lang="en-GB" dirty="0"/>
              <a:t>are controlled by an external computer </a:t>
            </a:r>
            <a:r>
              <a:rPr lang="en-GB" dirty="0" smtClean="0"/>
              <a:t>through </a:t>
            </a:r>
            <a:r>
              <a:rPr lang="en-GB" dirty="0" err="1" smtClean="0"/>
              <a:t>WiFi</a:t>
            </a:r>
            <a:r>
              <a:rPr lang="en-GB" dirty="0"/>
              <a:t>, and are </a:t>
            </a:r>
            <a:r>
              <a:rPr lang="en-GB" dirty="0" smtClean="0"/>
              <a:t>The </a:t>
            </a:r>
            <a:r>
              <a:rPr lang="en-GB" dirty="0" err="1"/>
              <a:t>onboard</a:t>
            </a:r>
            <a:r>
              <a:rPr lang="en-GB" dirty="0"/>
              <a:t> computing machine is responsible for collecting</a:t>
            </a:r>
          </a:p>
          <a:p>
            <a:r>
              <a:rPr lang="en-GB" dirty="0" smtClean="0"/>
              <a:t>AR </a:t>
            </a:r>
            <a:r>
              <a:rPr lang="en-GB" dirty="0"/>
              <a:t>Drones are relatively </a:t>
            </a:r>
            <a:r>
              <a:rPr lang="en-GB" dirty="0" smtClean="0"/>
              <a:t>cheap($300), easy </a:t>
            </a:r>
            <a:r>
              <a:rPr lang="en-GB" dirty="0"/>
              <a:t>to program and comes with a firmware that </a:t>
            </a:r>
            <a:r>
              <a:rPr lang="en-GB" dirty="0" smtClean="0"/>
              <a:t>provides assisted </a:t>
            </a:r>
            <a:r>
              <a:rPr lang="en-GB" dirty="0" err="1"/>
              <a:t>maneuvers</a:t>
            </a:r>
            <a:r>
              <a:rPr lang="en-GB" dirty="0"/>
              <a:t> that facilitates motion control tasks </a:t>
            </a:r>
            <a:r>
              <a:rPr lang="en-GB" dirty="0" smtClean="0"/>
              <a:t>such as hovering</a:t>
            </a:r>
            <a:endParaRPr lang="en-GB" dirty="0"/>
          </a:p>
        </p:txBody>
      </p:sp>
    </p:spTree>
    <p:extLst>
      <p:ext uri="{BB962C8B-B14F-4D97-AF65-F5344CB8AC3E}">
        <p14:creationId xmlns:p14="http://schemas.microsoft.com/office/powerpoint/2010/main" val="179489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Up and Away </a:t>
            </a:r>
            <a:r>
              <a:rPr lang="en-US" dirty="0" err="1" smtClean="0">
                <a:solidFill>
                  <a:srgbClr val="000000"/>
                </a:solidFill>
              </a:rPr>
              <a:t>Testbed</a:t>
            </a:r>
            <a:r>
              <a:rPr lang="en-US" dirty="0" smtClean="0">
                <a:solidFill>
                  <a:srgbClr val="000000"/>
                </a:solidFill>
              </a:rPr>
              <a:t/>
            </a:r>
            <a:br>
              <a:rPr lang="en-US" dirty="0" smtClean="0">
                <a:solidFill>
                  <a:srgbClr val="000000"/>
                </a:solidFill>
              </a:rPr>
            </a:br>
            <a:r>
              <a:rPr lang="en-US" i="1" dirty="0" smtClean="0">
                <a:solidFill>
                  <a:srgbClr val="000000"/>
                </a:solidFill>
              </a:rPr>
              <a:t>Localization</a:t>
            </a:r>
            <a:endParaRPr lang="en-GB" i="1" dirty="0"/>
          </a:p>
        </p:txBody>
      </p:sp>
      <p:sp>
        <p:nvSpPr>
          <p:cNvPr id="3" name="Content Placeholder 2"/>
          <p:cNvSpPr>
            <a:spLocks noGrp="1"/>
          </p:cNvSpPr>
          <p:nvPr>
            <p:ph idx="1"/>
          </p:nvPr>
        </p:nvSpPr>
        <p:spPr>
          <a:xfrm>
            <a:off x="838200" y="1825625"/>
            <a:ext cx="10515600" cy="4351338"/>
          </a:xfrm>
        </p:spPr>
        <p:txBody>
          <a:bodyPr>
            <a:normAutofit/>
          </a:bodyPr>
          <a:lstStyle/>
          <a:p>
            <a:r>
              <a:rPr lang="en-GB" dirty="0"/>
              <a:t>Earlier work in UAVs control relies on very expensive Motion Capturing Systems </a:t>
            </a:r>
            <a:r>
              <a:rPr lang="en-GB" dirty="0" smtClean="0"/>
              <a:t>for </a:t>
            </a:r>
            <a:r>
              <a:rPr lang="en-GB" dirty="0"/>
              <a:t>tracking </a:t>
            </a:r>
            <a:r>
              <a:rPr lang="en-GB" dirty="0" smtClean="0"/>
              <a:t>UAVs </a:t>
            </a:r>
            <a:r>
              <a:rPr lang="en-GB" dirty="0"/>
              <a:t>(&gt;$10,000)</a:t>
            </a:r>
            <a:endParaRPr lang="en-US" dirty="0" smtClean="0"/>
          </a:p>
          <a:p>
            <a:r>
              <a:rPr lang="en-US" dirty="0" smtClean="0"/>
              <a:t>We chose performing localization in 2D using </a:t>
            </a:r>
            <a:r>
              <a:rPr lang="en-GB" dirty="0" smtClean="0"/>
              <a:t>a single master camera</a:t>
            </a:r>
          </a:p>
          <a:p>
            <a:pPr lvl="1"/>
            <a:r>
              <a:rPr lang="en-GB" dirty="0" smtClean="0"/>
              <a:t>The master camera is mounted </a:t>
            </a:r>
            <a:r>
              <a:rPr lang="en-GB" dirty="0"/>
              <a:t>at a high point in the </a:t>
            </a:r>
            <a:r>
              <a:rPr lang="en-GB" dirty="0" smtClean="0"/>
              <a:t>centre </a:t>
            </a:r>
            <a:r>
              <a:rPr lang="en-GB" dirty="0"/>
              <a:t>of the area of </a:t>
            </a:r>
            <a:r>
              <a:rPr lang="en-GB" dirty="0" smtClean="0"/>
              <a:t>interest </a:t>
            </a:r>
            <a:r>
              <a:rPr lang="en-GB" dirty="0"/>
              <a:t>to track </a:t>
            </a:r>
            <a:r>
              <a:rPr lang="en-GB" dirty="0" smtClean="0"/>
              <a:t>drones and other objects</a:t>
            </a:r>
          </a:p>
          <a:p>
            <a:pPr lvl="1"/>
            <a:r>
              <a:rPr lang="en-GB" dirty="0" smtClean="0"/>
              <a:t>UAVs and objects are identified by tagging each with a unique </a:t>
            </a:r>
            <a:r>
              <a:rPr lang="en-US" dirty="0" smtClean="0"/>
              <a:t>color</a:t>
            </a:r>
            <a:r>
              <a:rPr lang="en-GB" dirty="0" smtClean="0"/>
              <a:t> tag</a:t>
            </a:r>
          </a:p>
          <a:p>
            <a:r>
              <a:rPr lang="en-GB" dirty="0"/>
              <a:t>We </a:t>
            </a:r>
            <a:r>
              <a:rPr lang="en-GB" dirty="0" smtClean="0"/>
              <a:t>rely </a:t>
            </a:r>
            <a:r>
              <a:rPr lang="en-GB" dirty="0"/>
              <a:t>on </a:t>
            </a:r>
            <a:r>
              <a:rPr lang="en-GB" dirty="0" smtClean="0"/>
              <a:t>the drone’s </a:t>
            </a:r>
            <a:r>
              <a:rPr lang="en-GB" dirty="0"/>
              <a:t>altitude sensor to obtain input on the third dimension</a:t>
            </a:r>
          </a:p>
        </p:txBody>
      </p:sp>
    </p:spTree>
    <p:extLst>
      <p:ext uri="{BB962C8B-B14F-4D97-AF65-F5344CB8AC3E}">
        <p14:creationId xmlns:p14="http://schemas.microsoft.com/office/powerpoint/2010/main" val="170308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rPr>
              <a:t>Up and Away </a:t>
            </a:r>
            <a:r>
              <a:rPr lang="en-US" dirty="0" err="1">
                <a:solidFill>
                  <a:srgbClr val="000000"/>
                </a:solidFill>
              </a:rPr>
              <a:t>Testbed</a:t>
            </a:r>
            <a:r>
              <a:rPr lang="en-US" dirty="0">
                <a:solidFill>
                  <a:srgbClr val="000000"/>
                </a:solidFill>
              </a:rPr>
              <a:t/>
            </a:r>
            <a:br>
              <a:rPr lang="en-US" dirty="0">
                <a:solidFill>
                  <a:srgbClr val="000000"/>
                </a:solidFill>
              </a:rPr>
            </a:br>
            <a:r>
              <a:rPr lang="en-US" i="1" dirty="0" smtClean="0">
                <a:solidFill>
                  <a:srgbClr val="000000"/>
                </a:solidFill>
              </a:rPr>
              <a:t>Localization – changing light intensity conditions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5792" y="1722230"/>
            <a:ext cx="3669999" cy="253740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057" y="1690688"/>
            <a:ext cx="3737098" cy="256894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317" y="4282647"/>
            <a:ext cx="3669999" cy="25753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4057" y="4308180"/>
            <a:ext cx="3669999" cy="2503929"/>
          </a:xfrm>
          <a:prstGeom prst="rect">
            <a:avLst/>
          </a:prstGeom>
        </p:spPr>
      </p:pic>
      <p:sp>
        <p:nvSpPr>
          <p:cNvPr id="8" name="Content Placeholder 2"/>
          <p:cNvSpPr txBox="1">
            <a:spLocks/>
          </p:cNvSpPr>
          <p:nvPr/>
        </p:nvSpPr>
        <p:spPr>
          <a:xfrm>
            <a:off x="499998" y="1825625"/>
            <a:ext cx="10515600" cy="4986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Shots taken at different</a:t>
            </a:r>
            <a:br>
              <a:rPr lang="en-US" dirty="0" smtClean="0"/>
            </a:br>
            <a:r>
              <a:rPr lang="en-US" dirty="0" smtClean="0"/>
              <a:t>times of day of the </a:t>
            </a:r>
            <a:br>
              <a:rPr lang="en-US" dirty="0" smtClean="0"/>
            </a:br>
            <a:r>
              <a:rPr lang="en-US" dirty="0" smtClean="0"/>
              <a:t>same set of colored </a:t>
            </a:r>
            <a:br>
              <a:rPr lang="en-US" dirty="0" smtClean="0"/>
            </a:br>
            <a:r>
              <a:rPr lang="en-US" dirty="0" smtClean="0"/>
              <a:t>papers</a:t>
            </a:r>
          </a:p>
          <a:p>
            <a:r>
              <a:rPr lang="en-US" dirty="0" smtClean="0"/>
              <a:t>Challenge is </a:t>
            </a:r>
            <a:r>
              <a:rPr lang="en-US" b="1" dirty="0" smtClean="0"/>
              <a:t>consistently</a:t>
            </a:r>
            <a:r>
              <a:rPr lang="en-US" dirty="0" smtClean="0"/>
              <a:t/>
            </a:r>
            <a:br>
              <a:rPr lang="en-US" dirty="0" smtClean="0"/>
            </a:br>
            <a:r>
              <a:rPr lang="en-US" dirty="0" smtClean="0"/>
              <a:t>detecting the color </a:t>
            </a:r>
            <a:br>
              <a:rPr lang="en-US" dirty="0" smtClean="0"/>
            </a:br>
            <a:r>
              <a:rPr lang="en-US" dirty="0" smtClean="0"/>
              <a:t>throughout an </a:t>
            </a:r>
            <a:br>
              <a:rPr lang="en-US" dirty="0" smtClean="0"/>
            </a:br>
            <a:r>
              <a:rPr lang="en-US" dirty="0" smtClean="0"/>
              <a:t>experiment given that</a:t>
            </a:r>
            <a:br>
              <a:rPr lang="en-US" dirty="0" smtClean="0"/>
            </a:br>
            <a:r>
              <a:rPr lang="en-US" dirty="0" smtClean="0"/>
              <a:t>some colors will look</a:t>
            </a:r>
            <a:br>
              <a:rPr lang="en-US" dirty="0" smtClean="0"/>
            </a:br>
            <a:r>
              <a:rPr lang="en-US" dirty="0" smtClean="0"/>
              <a:t>completely different as</a:t>
            </a:r>
            <a:br>
              <a:rPr lang="en-US" dirty="0" smtClean="0"/>
            </a:br>
            <a:r>
              <a:rPr lang="en-US" dirty="0" smtClean="0"/>
              <a:t>time goes by</a:t>
            </a:r>
            <a:endParaRPr lang="en-GB" dirty="0"/>
          </a:p>
        </p:txBody>
      </p:sp>
    </p:spTree>
    <p:extLst>
      <p:ext uri="{BB962C8B-B14F-4D97-AF65-F5344CB8AC3E}">
        <p14:creationId xmlns:p14="http://schemas.microsoft.com/office/powerpoint/2010/main" val="10862418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rPr>
              <a:t>Up and Away </a:t>
            </a:r>
            <a:r>
              <a:rPr lang="en-US" dirty="0" err="1">
                <a:solidFill>
                  <a:srgbClr val="000000"/>
                </a:solidFill>
              </a:rPr>
              <a:t>Testbed</a:t>
            </a:r>
            <a:r>
              <a:rPr lang="en-US" dirty="0">
                <a:solidFill>
                  <a:srgbClr val="000000"/>
                </a:solidFill>
              </a:rPr>
              <a:t/>
            </a:r>
            <a:br>
              <a:rPr lang="en-US" dirty="0">
                <a:solidFill>
                  <a:srgbClr val="000000"/>
                </a:solidFill>
              </a:rPr>
            </a:br>
            <a:r>
              <a:rPr lang="en-US" i="1" dirty="0">
                <a:solidFill>
                  <a:srgbClr val="000000"/>
                </a:solidFill>
              </a:rPr>
              <a:t>Localization – changing light intensity conditions</a:t>
            </a:r>
            <a:endParaRPr lang="en-GB" dirty="0"/>
          </a:p>
        </p:txBody>
      </p:sp>
      <p:sp>
        <p:nvSpPr>
          <p:cNvPr id="3" name="Content Placeholder 2"/>
          <p:cNvSpPr>
            <a:spLocks noGrp="1"/>
          </p:cNvSpPr>
          <p:nvPr>
            <p:ph idx="1"/>
          </p:nvPr>
        </p:nvSpPr>
        <p:spPr/>
        <p:txBody>
          <a:bodyPr/>
          <a:lstStyle/>
          <a:p>
            <a:r>
              <a:rPr lang="en-US" dirty="0" smtClean="0"/>
              <a:t>We performed several experiments and filtered the colors using RGB filters and HSV filters</a:t>
            </a:r>
          </a:p>
          <a:p>
            <a:r>
              <a:rPr lang="en-US" dirty="0" smtClean="0"/>
              <a:t>RGB filters performed better than HSV filters and some colors seemed to lie within the same filtering range no matter of light intensity</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617417783"/>
              </p:ext>
            </p:extLst>
          </p:nvPr>
        </p:nvGraphicFramePr>
        <p:xfrm>
          <a:off x="1618640" y="3550548"/>
          <a:ext cx="8915748" cy="2834640"/>
        </p:xfrm>
        <a:graphic>
          <a:graphicData uri="http://schemas.openxmlformats.org/drawingml/2006/table">
            <a:tbl>
              <a:tblPr firstRow="1" bandRow="1">
                <a:tableStyleId>{5C22544A-7EE6-4342-B048-85BDC9FD1C3A}</a:tableStyleId>
              </a:tblPr>
              <a:tblGrid>
                <a:gridCol w="2228937"/>
                <a:gridCol w="2228937"/>
                <a:gridCol w="2228937"/>
                <a:gridCol w="2228937"/>
              </a:tblGrid>
              <a:tr h="527639">
                <a:tc>
                  <a:txBody>
                    <a:bodyPr/>
                    <a:lstStyle/>
                    <a:p>
                      <a:pPr algn="ctr"/>
                      <a:r>
                        <a:rPr lang="en-GB" dirty="0" err="1" smtClean="0"/>
                        <a:t>Color</a:t>
                      </a:r>
                      <a:endParaRPr lang="en-US" noProof="0" dirty="0"/>
                    </a:p>
                  </a:txBody>
                  <a:tcPr/>
                </a:tc>
                <a:tc>
                  <a:txBody>
                    <a:bodyPr/>
                    <a:lstStyle/>
                    <a:p>
                      <a:pPr algn="ctr"/>
                      <a:r>
                        <a:rPr lang="en-GB" dirty="0" smtClean="0"/>
                        <a:t>12:30 - 3:00 PM</a:t>
                      </a:r>
                      <a:endParaRPr lang="en-GB" dirty="0"/>
                    </a:p>
                  </a:txBody>
                  <a:tcPr/>
                </a:tc>
                <a:tc>
                  <a:txBody>
                    <a:bodyPr/>
                    <a:lstStyle/>
                    <a:p>
                      <a:pPr algn="ctr"/>
                      <a:r>
                        <a:rPr lang="en-GB" dirty="0" smtClean="0"/>
                        <a:t>3:00 - 4:30 PM</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4:30 - 5:00 PM</a:t>
                      </a:r>
                    </a:p>
                    <a:p>
                      <a:pPr algn="ctr"/>
                      <a:endParaRPr lang="en-GB" dirty="0"/>
                    </a:p>
                  </a:txBody>
                  <a:tcPr/>
                </a:tc>
              </a:tr>
              <a:tr h="301508">
                <a:tc>
                  <a:txBody>
                    <a:bodyPr/>
                    <a:lstStyle/>
                    <a:p>
                      <a:pPr algn="ctr"/>
                      <a:r>
                        <a:rPr lang="en-US" b="1" dirty="0" smtClean="0"/>
                        <a:t>Red</a:t>
                      </a:r>
                      <a:endParaRPr lang="en-GB" b="1" dirty="0"/>
                    </a:p>
                  </a:txBody>
                  <a:tcPr>
                    <a:solidFill>
                      <a:srgbClr val="00B050"/>
                    </a:solidFill>
                  </a:tcPr>
                </a:tc>
                <a:tc>
                  <a:txBody>
                    <a:bodyPr/>
                    <a:lstStyle/>
                    <a:p>
                      <a:pPr algn="ctr"/>
                      <a:r>
                        <a:rPr lang="en-US" b="1" dirty="0" smtClean="0"/>
                        <a:t>0%</a:t>
                      </a:r>
                      <a:endParaRPr lang="en-GB" b="1" dirty="0"/>
                    </a:p>
                  </a:txBody>
                  <a:tcPr>
                    <a:solidFill>
                      <a:srgbClr val="00B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0%</a:t>
                      </a:r>
                      <a:endParaRPr lang="en-GB" b="1" dirty="0" smtClean="0"/>
                    </a:p>
                  </a:txBody>
                  <a:tcPr>
                    <a:solidFill>
                      <a:srgbClr val="00B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0.3%</a:t>
                      </a:r>
                      <a:endParaRPr lang="en-GB" b="1" dirty="0" smtClean="0"/>
                    </a:p>
                  </a:txBody>
                  <a:tcPr>
                    <a:solidFill>
                      <a:srgbClr val="00B050"/>
                    </a:solidFill>
                  </a:tcPr>
                </a:tc>
              </a:tr>
              <a:tr h="301508">
                <a:tc>
                  <a:txBody>
                    <a:bodyPr/>
                    <a:lstStyle/>
                    <a:p>
                      <a:pPr algn="ctr"/>
                      <a:r>
                        <a:rPr lang="en-US" b="1" dirty="0" smtClean="0"/>
                        <a:t>Yellow</a:t>
                      </a:r>
                      <a:endParaRPr lang="en-GB" b="1" dirty="0"/>
                    </a:p>
                  </a:txBody>
                  <a:tcPr>
                    <a:solidFill>
                      <a:srgbClr val="00B050"/>
                    </a:solidFill>
                  </a:tcPr>
                </a:tc>
                <a:tc>
                  <a:txBody>
                    <a:bodyPr/>
                    <a:lstStyle/>
                    <a:p>
                      <a:pPr algn="ctr"/>
                      <a:r>
                        <a:rPr lang="en-US" b="1" dirty="0" smtClean="0"/>
                        <a:t>0%</a:t>
                      </a:r>
                      <a:endParaRPr lang="en-GB" b="1" dirty="0"/>
                    </a:p>
                  </a:txBody>
                  <a:tcPr>
                    <a:solidFill>
                      <a:srgbClr val="00B050"/>
                    </a:solidFill>
                  </a:tcPr>
                </a:tc>
                <a:tc>
                  <a:txBody>
                    <a:bodyPr/>
                    <a:lstStyle/>
                    <a:p>
                      <a:pPr algn="ctr"/>
                      <a:r>
                        <a:rPr lang="en-US" b="1" dirty="0" smtClean="0"/>
                        <a:t>0%</a:t>
                      </a:r>
                      <a:endParaRPr lang="en-GB" b="1" dirty="0"/>
                    </a:p>
                  </a:txBody>
                  <a:tcPr>
                    <a:solidFill>
                      <a:srgbClr val="00B050"/>
                    </a:solidFill>
                  </a:tcPr>
                </a:tc>
                <a:tc>
                  <a:txBody>
                    <a:bodyPr/>
                    <a:lstStyle/>
                    <a:p>
                      <a:pPr algn="ctr"/>
                      <a:r>
                        <a:rPr lang="en-US" b="1" dirty="0" smtClean="0"/>
                        <a:t>0.2%</a:t>
                      </a:r>
                      <a:endParaRPr lang="en-GB" b="1" dirty="0"/>
                    </a:p>
                  </a:txBody>
                  <a:tcPr>
                    <a:solidFill>
                      <a:srgbClr val="00B050"/>
                    </a:solidFill>
                  </a:tcPr>
                </a:tc>
              </a:tr>
              <a:tr h="301508">
                <a:tc>
                  <a:txBody>
                    <a:bodyPr/>
                    <a:lstStyle/>
                    <a:p>
                      <a:pPr algn="ctr"/>
                      <a:r>
                        <a:rPr lang="en-US" b="1" dirty="0" smtClean="0"/>
                        <a:t>Green</a:t>
                      </a:r>
                      <a:endParaRPr lang="en-GB" b="1" dirty="0"/>
                    </a:p>
                  </a:txBody>
                  <a:tcPr>
                    <a:solidFill>
                      <a:srgbClr val="00B050"/>
                    </a:solidFill>
                  </a:tcPr>
                </a:tc>
                <a:tc>
                  <a:txBody>
                    <a:bodyPr/>
                    <a:lstStyle/>
                    <a:p>
                      <a:pPr algn="ctr"/>
                      <a:r>
                        <a:rPr lang="en-US" b="1" dirty="0" smtClean="0"/>
                        <a:t>0%</a:t>
                      </a:r>
                      <a:endParaRPr lang="en-GB" b="1" dirty="0"/>
                    </a:p>
                  </a:txBody>
                  <a:tcPr>
                    <a:solidFill>
                      <a:srgbClr val="00B050"/>
                    </a:solidFill>
                  </a:tcPr>
                </a:tc>
                <a:tc>
                  <a:txBody>
                    <a:bodyPr/>
                    <a:lstStyle/>
                    <a:p>
                      <a:pPr algn="ctr"/>
                      <a:r>
                        <a:rPr lang="en-US" b="1" dirty="0" smtClean="0"/>
                        <a:t>0%</a:t>
                      </a:r>
                      <a:endParaRPr lang="en-GB" b="1" dirty="0"/>
                    </a:p>
                  </a:txBody>
                  <a:tcPr>
                    <a:solidFill>
                      <a:srgbClr val="00B050"/>
                    </a:solidFill>
                  </a:tcPr>
                </a:tc>
                <a:tc>
                  <a:txBody>
                    <a:bodyPr/>
                    <a:lstStyle/>
                    <a:p>
                      <a:pPr algn="ctr"/>
                      <a:r>
                        <a:rPr lang="en-US" b="1" dirty="0" smtClean="0"/>
                        <a:t>0%</a:t>
                      </a:r>
                      <a:endParaRPr lang="en-GB" b="1" dirty="0"/>
                    </a:p>
                  </a:txBody>
                  <a:tcPr>
                    <a:solidFill>
                      <a:srgbClr val="00B050"/>
                    </a:solidFill>
                  </a:tcPr>
                </a:tc>
              </a:tr>
              <a:tr h="301508">
                <a:tc>
                  <a:txBody>
                    <a:bodyPr/>
                    <a:lstStyle/>
                    <a:p>
                      <a:pPr algn="ctr"/>
                      <a:r>
                        <a:rPr lang="en-US" b="1" dirty="0" smtClean="0"/>
                        <a:t>Pink</a:t>
                      </a:r>
                      <a:endParaRPr lang="en-GB" b="1" dirty="0"/>
                    </a:p>
                  </a:txBody>
                  <a:tcPr>
                    <a:solidFill>
                      <a:srgbClr val="FF0000"/>
                    </a:solidFill>
                  </a:tcPr>
                </a:tc>
                <a:tc>
                  <a:txBody>
                    <a:bodyPr/>
                    <a:lstStyle/>
                    <a:p>
                      <a:pPr algn="ctr"/>
                      <a:r>
                        <a:rPr lang="en-US" b="1" dirty="0" smtClean="0"/>
                        <a:t>9.5%</a:t>
                      </a:r>
                      <a:endParaRPr lang="en-GB" b="1" dirty="0"/>
                    </a:p>
                  </a:txBody>
                  <a:tcPr>
                    <a:solidFill>
                      <a:srgbClr val="FF0000"/>
                    </a:solidFill>
                  </a:tcPr>
                </a:tc>
                <a:tc>
                  <a:txBody>
                    <a:bodyPr/>
                    <a:lstStyle/>
                    <a:p>
                      <a:pPr algn="ctr"/>
                      <a:r>
                        <a:rPr lang="en-US" b="1" dirty="0" smtClean="0"/>
                        <a:t>37.8%</a:t>
                      </a:r>
                      <a:endParaRPr lang="en-GB" b="1" dirty="0"/>
                    </a:p>
                  </a:txBody>
                  <a:tcPr>
                    <a:solidFill>
                      <a:srgbClr val="FF0000"/>
                    </a:solidFill>
                  </a:tcPr>
                </a:tc>
                <a:tc>
                  <a:txBody>
                    <a:bodyPr/>
                    <a:lstStyle/>
                    <a:p>
                      <a:pPr algn="ctr"/>
                      <a:r>
                        <a:rPr lang="en-US" b="1" dirty="0" smtClean="0"/>
                        <a:t>10.14%</a:t>
                      </a:r>
                      <a:endParaRPr lang="en-GB" b="1" dirty="0"/>
                    </a:p>
                  </a:txBody>
                  <a:tcPr>
                    <a:solidFill>
                      <a:srgbClr val="FF0000"/>
                    </a:solidFill>
                  </a:tcPr>
                </a:tc>
              </a:tr>
              <a:tr h="301508">
                <a:tc>
                  <a:txBody>
                    <a:bodyPr/>
                    <a:lstStyle/>
                    <a:p>
                      <a:pPr algn="ctr"/>
                      <a:r>
                        <a:rPr lang="en-US" b="1" dirty="0" smtClean="0"/>
                        <a:t>Blue</a:t>
                      </a:r>
                      <a:endParaRPr lang="en-GB" b="1" dirty="0"/>
                    </a:p>
                  </a:txBody>
                  <a:tcPr>
                    <a:solidFill>
                      <a:srgbClr val="00B050"/>
                    </a:solidFill>
                  </a:tcPr>
                </a:tc>
                <a:tc>
                  <a:txBody>
                    <a:bodyPr/>
                    <a:lstStyle/>
                    <a:p>
                      <a:pPr algn="ctr"/>
                      <a:r>
                        <a:rPr lang="en-US" b="1" dirty="0" smtClean="0"/>
                        <a:t>0%</a:t>
                      </a:r>
                      <a:endParaRPr lang="en-GB" b="1" dirty="0"/>
                    </a:p>
                  </a:txBody>
                  <a:tcPr>
                    <a:solidFill>
                      <a:srgbClr val="00B050"/>
                    </a:solidFill>
                  </a:tcPr>
                </a:tc>
                <a:tc>
                  <a:txBody>
                    <a:bodyPr/>
                    <a:lstStyle/>
                    <a:p>
                      <a:pPr algn="ctr"/>
                      <a:r>
                        <a:rPr lang="en-US" b="1" dirty="0" smtClean="0"/>
                        <a:t>0%</a:t>
                      </a:r>
                      <a:endParaRPr lang="en-GB" b="1" dirty="0"/>
                    </a:p>
                  </a:txBody>
                  <a:tcPr>
                    <a:solidFill>
                      <a:srgbClr val="00B050"/>
                    </a:solidFill>
                  </a:tcPr>
                </a:tc>
                <a:tc>
                  <a:txBody>
                    <a:bodyPr/>
                    <a:lstStyle/>
                    <a:p>
                      <a:pPr algn="ctr"/>
                      <a:r>
                        <a:rPr lang="en-US" b="1" dirty="0" smtClean="0"/>
                        <a:t>0%</a:t>
                      </a:r>
                      <a:endParaRPr lang="en-GB" b="1" dirty="0"/>
                    </a:p>
                  </a:txBody>
                  <a:tcPr>
                    <a:solidFill>
                      <a:srgbClr val="00B050"/>
                    </a:solidFill>
                  </a:tcPr>
                </a:tc>
              </a:tr>
              <a:tr h="301508">
                <a:tc>
                  <a:txBody>
                    <a:bodyPr/>
                    <a:lstStyle/>
                    <a:p>
                      <a:pPr algn="ctr"/>
                      <a:r>
                        <a:rPr lang="en-US" b="1" dirty="0" smtClean="0"/>
                        <a:t>White</a:t>
                      </a:r>
                      <a:endParaRPr lang="en-GB" b="1" dirty="0"/>
                    </a:p>
                  </a:txBody>
                  <a:tcPr>
                    <a:solidFill>
                      <a:srgbClr val="FF0000"/>
                    </a:solidFill>
                  </a:tcPr>
                </a:tc>
                <a:tc>
                  <a:txBody>
                    <a:bodyPr/>
                    <a:lstStyle/>
                    <a:p>
                      <a:pPr algn="ctr"/>
                      <a:r>
                        <a:rPr lang="en-US" b="1" dirty="0" smtClean="0"/>
                        <a:t>0%</a:t>
                      </a:r>
                      <a:endParaRPr lang="en-GB" b="1" dirty="0"/>
                    </a:p>
                  </a:txBody>
                  <a:tcPr>
                    <a:solidFill>
                      <a:srgbClr val="FF0000"/>
                    </a:solidFill>
                  </a:tcPr>
                </a:tc>
                <a:tc>
                  <a:txBody>
                    <a:bodyPr/>
                    <a:lstStyle/>
                    <a:p>
                      <a:pPr algn="ctr"/>
                      <a:r>
                        <a:rPr lang="en-US" b="1" dirty="0" smtClean="0"/>
                        <a:t>6.8%</a:t>
                      </a:r>
                      <a:endParaRPr lang="en-GB" b="1" dirty="0"/>
                    </a:p>
                  </a:txBody>
                  <a:tcPr>
                    <a:solidFill>
                      <a:srgbClr val="FF0000"/>
                    </a:solidFill>
                  </a:tcPr>
                </a:tc>
                <a:tc>
                  <a:txBody>
                    <a:bodyPr/>
                    <a:lstStyle/>
                    <a:p>
                      <a:pPr algn="ctr"/>
                      <a:r>
                        <a:rPr lang="en-US" b="1" dirty="0" smtClean="0"/>
                        <a:t>48.3%</a:t>
                      </a:r>
                      <a:endParaRPr lang="en-GB" b="1" dirty="0"/>
                    </a:p>
                  </a:txBody>
                  <a:tcPr>
                    <a:solidFill>
                      <a:srgbClr val="FF0000"/>
                    </a:solidFill>
                  </a:tcPr>
                </a:tc>
              </a:tr>
            </a:tbl>
          </a:graphicData>
        </a:graphic>
      </p:graphicFrame>
      <p:sp>
        <p:nvSpPr>
          <p:cNvPr id="5" name="TextBox 4"/>
          <p:cNvSpPr txBox="1"/>
          <p:nvPr/>
        </p:nvSpPr>
        <p:spPr>
          <a:xfrm>
            <a:off x="2351609" y="6396335"/>
            <a:ext cx="7488781" cy="461665"/>
          </a:xfrm>
          <a:prstGeom prst="rect">
            <a:avLst/>
          </a:prstGeom>
          <a:noFill/>
        </p:spPr>
        <p:txBody>
          <a:bodyPr wrap="none" rtlCol="0">
            <a:spAutoFit/>
          </a:bodyPr>
          <a:lstStyle/>
          <a:p>
            <a:r>
              <a:rPr lang="en-US" sz="2400" dirty="0" smtClean="0"/>
              <a:t>Percentages of color misdetection at different times of day</a:t>
            </a:r>
            <a:endParaRPr lang="en-GB" sz="2400" dirty="0"/>
          </a:p>
        </p:txBody>
      </p:sp>
    </p:spTree>
    <p:extLst>
      <p:ext uri="{BB962C8B-B14F-4D97-AF65-F5344CB8AC3E}">
        <p14:creationId xmlns:p14="http://schemas.microsoft.com/office/powerpoint/2010/main" val="1397065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Up and Away </a:t>
            </a:r>
            <a:r>
              <a:rPr lang="en-US" dirty="0" err="1" smtClean="0">
                <a:solidFill>
                  <a:srgbClr val="000000"/>
                </a:solidFill>
              </a:rPr>
              <a:t>Testbed</a:t>
            </a:r>
            <a:r>
              <a:rPr lang="en-US" dirty="0" smtClean="0">
                <a:solidFill>
                  <a:srgbClr val="000000"/>
                </a:solidFill>
              </a:rPr>
              <a:t/>
            </a:r>
            <a:br>
              <a:rPr lang="en-US" dirty="0" smtClean="0">
                <a:solidFill>
                  <a:srgbClr val="000000"/>
                </a:solidFill>
              </a:rPr>
            </a:br>
            <a:r>
              <a:rPr lang="en-US" i="1" dirty="0" smtClean="0">
                <a:solidFill>
                  <a:srgbClr val="000000"/>
                </a:solidFill>
              </a:rPr>
              <a:t>UAV Control</a:t>
            </a:r>
            <a:endParaRPr lang="en-GB" i="1" dirty="0"/>
          </a:p>
        </p:txBody>
      </p:sp>
      <p:sp>
        <p:nvSpPr>
          <p:cNvPr id="3" name="Content Placeholder 2"/>
          <p:cNvSpPr>
            <a:spLocks noGrp="1"/>
          </p:cNvSpPr>
          <p:nvPr>
            <p:ph idx="1"/>
          </p:nvPr>
        </p:nvSpPr>
        <p:spPr>
          <a:xfrm>
            <a:off x="838200" y="1825625"/>
            <a:ext cx="5702085" cy="4351338"/>
          </a:xfrm>
        </p:spPr>
        <p:txBody>
          <a:bodyPr/>
          <a:lstStyle/>
          <a:p>
            <a:r>
              <a:rPr lang="en-GB" dirty="0" err="1"/>
              <a:t>Quadcopters</a:t>
            </a:r>
            <a:r>
              <a:rPr lang="en-GB" dirty="0"/>
              <a:t> can </a:t>
            </a:r>
            <a:r>
              <a:rPr lang="en-GB" dirty="0" smtClean="0"/>
              <a:t>move in </a:t>
            </a:r>
            <a:r>
              <a:rPr lang="en-GB" dirty="0"/>
              <a:t>any direction with any orientation which requires </a:t>
            </a:r>
            <a:r>
              <a:rPr lang="en-GB" dirty="0" smtClean="0"/>
              <a:t>accurate settings </a:t>
            </a:r>
            <a:r>
              <a:rPr lang="en-GB" dirty="0"/>
              <a:t>of the yaw, roll, and pitch angular </a:t>
            </a:r>
            <a:r>
              <a:rPr lang="en-GB" dirty="0" smtClean="0"/>
              <a:t>speeds</a:t>
            </a:r>
          </a:p>
          <a:p>
            <a:r>
              <a:rPr lang="en-US" dirty="0" smtClean="0"/>
              <a:t>Cheap hardware doesn’t allow such accurate control</a:t>
            </a:r>
          </a:p>
          <a:p>
            <a:r>
              <a:rPr lang="en-US" dirty="0" smtClean="0"/>
              <a:t>To move the drones, we first move them on the x-axis, then move them on the y-axis, then rotate towards the required angle</a:t>
            </a:r>
            <a:endParaRPr lang="en-GB" dirty="0"/>
          </a:p>
        </p:txBody>
      </p:sp>
      <p:pic>
        <p:nvPicPr>
          <p:cNvPr id="4" name="Picture 3"/>
          <p:cNvPicPr>
            <a:picLocks noChangeAspect="1"/>
          </p:cNvPicPr>
          <p:nvPr/>
        </p:nvPicPr>
        <p:blipFill>
          <a:blip r:embed="rId2"/>
          <a:stretch>
            <a:fillRect/>
          </a:stretch>
        </p:blipFill>
        <p:spPr>
          <a:xfrm>
            <a:off x="6992980" y="1825625"/>
            <a:ext cx="4848928" cy="4507346"/>
          </a:xfrm>
          <a:prstGeom prst="rect">
            <a:avLst/>
          </a:prstGeom>
        </p:spPr>
      </p:pic>
    </p:spTree>
    <p:extLst>
      <p:ext uri="{BB962C8B-B14F-4D97-AF65-F5344CB8AC3E}">
        <p14:creationId xmlns:p14="http://schemas.microsoft.com/office/powerpoint/2010/main" val="430463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Up and Away </a:t>
            </a:r>
            <a:r>
              <a:rPr lang="en-US" dirty="0" err="1">
                <a:solidFill>
                  <a:srgbClr val="000000"/>
                </a:solidFill>
              </a:rPr>
              <a:t>Testbed</a:t>
            </a:r>
            <a:r>
              <a:rPr lang="en-US" dirty="0">
                <a:solidFill>
                  <a:srgbClr val="000000"/>
                </a:solidFill>
              </a:rPr>
              <a:t/>
            </a:r>
            <a:br>
              <a:rPr lang="en-US" dirty="0">
                <a:solidFill>
                  <a:srgbClr val="000000"/>
                </a:solidFill>
              </a:rPr>
            </a:br>
            <a:r>
              <a:rPr lang="en-US" i="1" dirty="0">
                <a:solidFill>
                  <a:srgbClr val="000000"/>
                </a:solidFill>
              </a:rPr>
              <a:t>UAV </a:t>
            </a:r>
            <a:r>
              <a:rPr lang="en-US" i="1" dirty="0" smtClean="0">
                <a:solidFill>
                  <a:srgbClr val="000000"/>
                </a:solidFill>
              </a:rPr>
              <a:t>Control (Cont’d)</a:t>
            </a:r>
            <a:endParaRPr lang="en-GB" dirty="0"/>
          </a:p>
        </p:txBody>
      </p:sp>
      <p:sp>
        <p:nvSpPr>
          <p:cNvPr id="3" name="Content Placeholder 2"/>
          <p:cNvSpPr>
            <a:spLocks noGrp="1"/>
          </p:cNvSpPr>
          <p:nvPr>
            <p:ph idx="1"/>
          </p:nvPr>
        </p:nvSpPr>
        <p:spPr>
          <a:xfrm>
            <a:off x="838200" y="1825625"/>
            <a:ext cx="5268132" cy="4351338"/>
          </a:xfrm>
        </p:spPr>
        <p:txBody>
          <a:bodyPr/>
          <a:lstStyle/>
          <a:p>
            <a:r>
              <a:rPr lang="en-US" dirty="0" smtClean="0"/>
              <a:t>Motion along the axes requires leaving tolerance in the required final destination</a:t>
            </a:r>
          </a:p>
          <a:p>
            <a:pPr lvl="1"/>
            <a:r>
              <a:rPr lang="en-US" dirty="0" smtClean="0"/>
              <a:t>Inertia prevents 100% placement and might lead to infinite loop trying to perfectly position the drone</a:t>
            </a:r>
          </a:p>
          <a:p>
            <a:r>
              <a:rPr lang="en-US" dirty="0" smtClean="0"/>
              <a:t>White moving on a certain axis, drifts in motion on the other axis is detected and actuated </a:t>
            </a:r>
            <a:endParaRPr lang="en-GB" dirty="0"/>
          </a:p>
        </p:txBody>
      </p:sp>
      <p:pic>
        <p:nvPicPr>
          <p:cNvPr id="4" name="Picture 3"/>
          <p:cNvPicPr>
            <a:picLocks noChangeAspect="1"/>
          </p:cNvPicPr>
          <p:nvPr/>
        </p:nvPicPr>
        <p:blipFill>
          <a:blip r:embed="rId2"/>
          <a:stretch>
            <a:fillRect/>
          </a:stretch>
        </p:blipFill>
        <p:spPr>
          <a:xfrm>
            <a:off x="6526264" y="1562913"/>
            <a:ext cx="5534743" cy="5132355"/>
          </a:xfrm>
          <a:prstGeom prst="rect">
            <a:avLst/>
          </a:prstGeom>
        </p:spPr>
      </p:pic>
    </p:spTree>
    <p:extLst>
      <p:ext uri="{BB962C8B-B14F-4D97-AF65-F5344CB8AC3E}">
        <p14:creationId xmlns:p14="http://schemas.microsoft.com/office/powerpoint/2010/main" val="802213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Up and Away </a:t>
            </a:r>
            <a:r>
              <a:rPr lang="en-US" dirty="0" err="1">
                <a:solidFill>
                  <a:srgbClr val="000000"/>
                </a:solidFill>
              </a:rPr>
              <a:t>Testbed</a:t>
            </a:r>
            <a:r>
              <a:rPr lang="en-US" dirty="0">
                <a:solidFill>
                  <a:srgbClr val="000000"/>
                </a:solidFill>
              </a:rPr>
              <a:t/>
            </a:r>
            <a:br>
              <a:rPr lang="en-US" dirty="0">
                <a:solidFill>
                  <a:srgbClr val="000000"/>
                </a:solidFill>
              </a:rPr>
            </a:br>
            <a:r>
              <a:rPr lang="en-US" i="1" dirty="0">
                <a:solidFill>
                  <a:srgbClr val="000000"/>
                </a:solidFill>
              </a:rPr>
              <a:t>UAV Control (Cont’d)</a:t>
            </a:r>
            <a:endParaRPr lang="en-GB" dirty="0"/>
          </a:p>
        </p:txBody>
      </p:sp>
      <p:sp>
        <p:nvSpPr>
          <p:cNvPr id="3" name="Content Placeholder 2"/>
          <p:cNvSpPr>
            <a:spLocks noGrp="1"/>
          </p:cNvSpPr>
          <p:nvPr>
            <p:ph idx="1"/>
          </p:nvPr>
        </p:nvSpPr>
        <p:spPr>
          <a:xfrm>
            <a:off x="838200" y="1825624"/>
            <a:ext cx="4629150" cy="5032375"/>
          </a:xfrm>
        </p:spPr>
        <p:txBody>
          <a:bodyPr>
            <a:normAutofit/>
          </a:bodyPr>
          <a:lstStyle/>
          <a:p>
            <a:r>
              <a:rPr lang="en-GB" dirty="0" smtClean="0"/>
              <a:t>CDF of placement </a:t>
            </a:r>
            <a:r>
              <a:rPr lang="en-GB" dirty="0"/>
              <a:t>error </a:t>
            </a:r>
            <a:endParaRPr lang="en-GB" dirty="0" smtClean="0"/>
          </a:p>
          <a:p>
            <a:pPr lvl="1"/>
            <a:r>
              <a:rPr lang="en-GB" dirty="0" smtClean="0"/>
              <a:t>Generated by </a:t>
            </a:r>
            <a:r>
              <a:rPr lang="en-GB" dirty="0"/>
              <a:t>placing </a:t>
            </a:r>
            <a:r>
              <a:rPr lang="en-GB" dirty="0" smtClean="0"/>
              <a:t>the drone </a:t>
            </a:r>
            <a:r>
              <a:rPr lang="en-GB" dirty="0"/>
              <a:t>arbitrarily and then moving it to a certain location </a:t>
            </a:r>
            <a:r>
              <a:rPr lang="en-GB" dirty="0" smtClean="0"/>
              <a:t>over 14 times</a:t>
            </a:r>
          </a:p>
          <a:p>
            <a:r>
              <a:rPr lang="en-GB" dirty="0" smtClean="0"/>
              <a:t>Inaccuracies </a:t>
            </a:r>
            <a:r>
              <a:rPr lang="en-GB" dirty="0"/>
              <a:t>could lead to </a:t>
            </a:r>
            <a:r>
              <a:rPr lang="en-GB" dirty="0" smtClean="0"/>
              <a:t>an overall </a:t>
            </a:r>
            <a:r>
              <a:rPr lang="en-GB" dirty="0"/>
              <a:t>placement error with a median value of </a:t>
            </a:r>
            <a:r>
              <a:rPr lang="en-GB" dirty="0" smtClean="0"/>
              <a:t>approximately 50cm </a:t>
            </a:r>
            <a:r>
              <a:rPr lang="en-GB" dirty="0"/>
              <a:t>in a 10m x 10m </a:t>
            </a:r>
            <a:r>
              <a:rPr lang="en-GB" dirty="0" smtClean="0"/>
              <a:t>area</a:t>
            </a:r>
          </a:p>
          <a:p>
            <a:pPr marL="0" indent="0">
              <a:buNone/>
            </a:pPr>
            <a:endParaRPr lang="en-GB" dirty="0"/>
          </a:p>
        </p:txBody>
      </p:sp>
      <p:pic>
        <p:nvPicPr>
          <p:cNvPr id="4" name="Picture 3"/>
          <p:cNvPicPr>
            <a:picLocks noChangeAspect="1"/>
          </p:cNvPicPr>
          <p:nvPr/>
        </p:nvPicPr>
        <p:blipFill rotWithShape="1">
          <a:blip r:embed="rId2"/>
          <a:srcRect l="10998" t="14063" r="59826" b="30468"/>
          <a:stretch/>
        </p:blipFill>
        <p:spPr>
          <a:xfrm>
            <a:off x="5649124" y="1762522"/>
            <a:ext cx="6085676" cy="4477544"/>
          </a:xfrm>
          <a:prstGeom prst="rect">
            <a:avLst/>
          </a:prstGeom>
        </p:spPr>
      </p:pic>
    </p:spTree>
    <p:extLst>
      <p:ext uri="{BB962C8B-B14F-4D97-AF65-F5344CB8AC3E}">
        <p14:creationId xmlns:p14="http://schemas.microsoft.com/office/powerpoint/2010/main" val="2461362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Up and Away </a:t>
            </a:r>
            <a:r>
              <a:rPr lang="en-US" dirty="0" err="1" smtClean="0">
                <a:solidFill>
                  <a:srgbClr val="000000"/>
                </a:solidFill>
              </a:rPr>
              <a:t>Testbed</a:t>
            </a:r>
            <a:r>
              <a:rPr lang="en-US" dirty="0">
                <a:solidFill>
                  <a:srgbClr val="000000"/>
                </a:solidFill>
              </a:rPr>
              <a:t/>
            </a:r>
            <a:br>
              <a:rPr lang="en-US" dirty="0">
                <a:solidFill>
                  <a:srgbClr val="000000"/>
                </a:solidFill>
              </a:rPr>
            </a:br>
            <a:r>
              <a:rPr lang="en-US" i="1" dirty="0">
                <a:solidFill>
                  <a:srgbClr val="000000"/>
                </a:solidFill>
              </a:rPr>
              <a:t>CPS Optimization</a:t>
            </a:r>
            <a:endParaRPr lang="en-GB" i="1" dirty="0"/>
          </a:p>
        </p:txBody>
      </p:sp>
      <p:sp>
        <p:nvSpPr>
          <p:cNvPr id="3" name="Content Placeholder 2"/>
          <p:cNvSpPr>
            <a:spLocks noGrp="1"/>
          </p:cNvSpPr>
          <p:nvPr>
            <p:ph idx="1"/>
          </p:nvPr>
        </p:nvSpPr>
        <p:spPr/>
        <p:txBody>
          <a:bodyPr/>
          <a:lstStyle/>
          <a:p>
            <a:r>
              <a:rPr lang="en-GB" dirty="0" smtClean="0"/>
              <a:t>Responsible </a:t>
            </a:r>
            <a:r>
              <a:rPr lang="en-GB" dirty="0"/>
              <a:t>for </a:t>
            </a:r>
            <a:r>
              <a:rPr lang="en-GB" dirty="0" smtClean="0"/>
              <a:t>updating the </a:t>
            </a:r>
            <a:r>
              <a:rPr lang="en-GB" dirty="0"/>
              <a:t>objective (i.e. location and orientation) of the drone </a:t>
            </a:r>
            <a:r>
              <a:rPr lang="en-GB" dirty="0" smtClean="0"/>
              <a:t>after obtaining </a:t>
            </a:r>
            <a:r>
              <a:rPr lang="en-GB" dirty="0"/>
              <a:t>updates on the state of the drone </a:t>
            </a:r>
            <a:r>
              <a:rPr lang="en-GB" dirty="0" smtClean="0"/>
              <a:t>and the environment from the drones’ sensors and the master camera</a:t>
            </a:r>
          </a:p>
          <a:p>
            <a:r>
              <a:rPr lang="en-US" dirty="0" smtClean="0"/>
              <a:t>Up and Away provides an API that allows for the integration of simulations to facilitate the rapid deployment and testing of “cyber” projects (i.e. surveillance algorithms) </a:t>
            </a:r>
            <a:endParaRPr lang="en-GB" dirty="0"/>
          </a:p>
        </p:txBody>
      </p:sp>
    </p:spTree>
    <p:extLst>
      <p:ext uri="{BB962C8B-B14F-4D97-AF65-F5344CB8AC3E}">
        <p14:creationId xmlns:p14="http://schemas.microsoft.com/office/powerpoint/2010/main" val="298590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rPr>
              <a:t>Up and Away </a:t>
            </a:r>
            <a:r>
              <a:rPr lang="en-US" dirty="0" err="1" smtClean="0">
                <a:solidFill>
                  <a:srgbClr val="000000"/>
                </a:solidFill>
              </a:rPr>
              <a:t>Testbed</a:t>
            </a:r>
            <a:r>
              <a:rPr lang="en-US" dirty="0">
                <a:solidFill>
                  <a:srgbClr val="000000"/>
                </a:solidFill>
              </a:rPr>
              <a:t/>
            </a:r>
            <a:br>
              <a:rPr lang="en-US" dirty="0">
                <a:solidFill>
                  <a:srgbClr val="000000"/>
                </a:solidFill>
              </a:rPr>
            </a:br>
            <a:r>
              <a:rPr lang="en-US" i="1" dirty="0">
                <a:solidFill>
                  <a:srgbClr val="000000"/>
                </a:solidFill>
              </a:rPr>
              <a:t>Control and Coordination </a:t>
            </a:r>
            <a:r>
              <a:rPr lang="en-US" i="1" dirty="0" smtClean="0">
                <a:solidFill>
                  <a:srgbClr val="000000"/>
                </a:solidFill>
              </a:rPr>
              <a:t>Networks</a:t>
            </a:r>
            <a:endParaRPr lang="en-GB" i="1" dirty="0"/>
          </a:p>
        </p:txBody>
      </p:sp>
      <p:sp>
        <p:nvSpPr>
          <p:cNvPr id="3" name="Content Placeholder 2"/>
          <p:cNvSpPr>
            <a:spLocks noGrp="1"/>
          </p:cNvSpPr>
          <p:nvPr>
            <p:ph idx="1"/>
          </p:nvPr>
        </p:nvSpPr>
        <p:spPr>
          <a:xfrm>
            <a:off x="838200" y="1825624"/>
            <a:ext cx="10515600" cy="5032375"/>
          </a:xfrm>
        </p:spPr>
        <p:txBody>
          <a:bodyPr>
            <a:normAutofit/>
          </a:bodyPr>
          <a:lstStyle/>
          <a:p>
            <a:r>
              <a:rPr lang="en-GB" dirty="0" smtClean="0"/>
              <a:t>Separate the communication </a:t>
            </a:r>
            <a:r>
              <a:rPr lang="en-GB" dirty="0"/>
              <a:t>between the UAVs and the communication </a:t>
            </a:r>
            <a:r>
              <a:rPr lang="en-GB" dirty="0" smtClean="0"/>
              <a:t>between each </a:t>
            </a:r>
            <a:r>
              <a:rPr lang="en-GB" dirty="0"/>
              <a:t>UAV and the central node into two different </a:t>
            </a:r>
            <a:r>
              <a:rPr lang="en-GB" dirty="0" smtClean="0"/>
              <a:t>networks</a:t>
            </a:r>
          </a:p>
          <a:p>
            <a:pPr lvl="1"/>
            <a:r>
              <a:rPr lang="en-GB" dirty="0" smtClean="0"/>
              <a:t>Communication </a:t>
            </a:r>
            <a:r>
              <a:rPr lang="en-GB" dirty="0"/>
              <a:t>between UAVs can be established in an unreliable fashion, communication between </a:t>
            </a:r>
            <a:r>
              <a:rPr lang="en-GB" dirty="0" smtClean="0"/>
              <a:t>the UAVs and </a:t>
            </a:r>
            <a:r>
              <a:rPr lang="en-GB" dirty="0"/>
              <a:t>the central nodes should be using an infrastructure </a:t>
            </a:r>
            <a:r>
              <a:rPr lang="en-GB" dirty="0" smtClean="0"/>
              <a:t>that is </a:t>
            </a:r>
            <a:r>
              <a:rPr lang="en-GB" dirty="0"/>
              <a:t>connected to the UAVs at all </a:t>
            </a:r>
            <a:r>
              <a:rPr lang="en-GB" dirty="0" smtClean="0"/>
              <a:t>times</a:t>
            </a:r>
          </a:p>
          <a:p>
            <a:pPr lvl="1"/>
            <a:r>
              <a:rPr lang="en-GB" dirty="0" smtClean="0"/>
              <a:t>AR Drone provides </a:t>
            </a:r>
            <a:r>
              <a:rPr lang="en-GB" dirty="0"/>
              <a:t>an SDK for monitoring and controlling the UAVs </a:t>
            </a:r>
            <a:r>
              <a:rPr lang="en-GB" dirty="0" smtClean="0"/>
              <a:t>that requires </a:t>
            </a:r>
            <a:r>
              <a:rPr lang="en-GB" dirty="0"/>
              <a:t>continuous communication between the UAVs and </a:t>
            </a:r>
            <a:r>
              <a:rPr lang="en-GB" dirty="0" smtClean="0"/>
              <a:t>a central node</a:t>
            </a:r>
          </a:p>
          <a:p>
            <a:r>
              <a:rPr lang="en-US" dirty="0" smtClean="0"/>
              <a:t>Communication with the central node is made by connecting all drones to a central access point through their built in </a:t>
            </a:r>
            <a:r>
              <a:rPr lang="en-US" dirty="0" err="1" smtClean="0"/>
              <a:t>WiFi</a:t>
            </a:r>
            <a:r>
              <a:rPr lang="en-US" dirty="0" smtClean="0"/>
              <a:t> cards</a:t>
            </a:r>
          </a:p>
          <a:p>
            <a:r>
              <a:rPr lang="en-US" dirty="0" smtClean="0"/>
              <a:t>We compiled a drive for </a:t>
            </a:r>
            <a:r>
              <a:rPr lang="en-US" dirty="0" err="1" smtClean="0"/>
              <a:t>WiFi</a:t>
            </a:r>
            <a:r>
              <a:rPr lang="en-US" dirty="0" smtClean="0"/>
              <a:t> dongle that is used later as the interface for the ad-hoc network between the drones</a:t>
            </a:r>
            <a:endParaRPr lang="en-GB" dirty="0"/>
          </a:p>
          <a:p>
            <a:pPr marL="0" indent="0">
              <a:buNone/>
            </a:pPr>
            <a:endParaRPr lang="en-GB" dirty="0"/>
          </a:p>
        </p:txBody>
      </p:sp>
    </p:spTree>
    <p:extLst>
      <p:ext uri="{BB962C8B-B14F-4D97-AF65-F5344CB8AC3E}">
        <p14:creationId xmlns:p14="http://schemas.microsoft.com/office/powerpoint/2010/main" val="175288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a:t>Introduction</a:t>
            </a:r>
          </a:p>
          <a:p>
            <a:r>
              <a:rPr lang="en-US"/>
              <a:t>Related Work and Problem Formulation</a:t>
            </a:r>
          </a:p>
          <a:p>
            <a:r>
              <a:rPr lang="en-US"/>
              <a:t>Up and Away Testbed</a:t>
            </a:r>
          </a:p>
          <a:p>
            <a:r>
              <a:rPr lang="en-US"/>
              <a:t>Case Study: Target Coverage and Surveillance </a:t>
            </a:r>
          </a:p>
          <a:p>
            <a:r>
              <a:rPr lang="en-US"/>
              <a:t>Summary</a:t>
            </a:r>
          </a:p>
        </p:txBody>
      </p:sp>
    </p:spTree>
    <p:extLst>
      <p:ext uri="{BB962C8B-B14F-4D97-AF65-F5344CB8AC3E}">
        <p14:creationId xmlns:p14="http://schemas.microsoft.com/office/powerpoint/2010/main" val="4634020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dirty="0">
                <a:solidFill>
                  <a:srgbClr val="7F7F7F"/>
                </a:solidFill>
              </a:rPr>
              <a:t>Introduction</a:t>
            </a:r>
          </a:p>
          <a:p>
            <a:r>
              <a:rPr lang="en-US" dirty="0">
                <a:solidFill>
                  <a:srgbClr val="7F7F7F"/>
                </a:solidFill>
              </a:rPr>
              <a:t>Related Work and Problem Formulation</a:t>
            </a:r>
          </a:p>
          <a:p>
            <a:r>
              <a:rPr lang="en-US" dirty="0">
                <a:solidFill>
                  <a:schemeClr val="bg1">
                    <a:lumMod val="50000"/>
                  </a:schemeClr>
                </a:solidFill>
              </a:rPr>
              <a:t>Up and Away </a:t>
            </a:r>
            <a:r>
              <a:rPr lang="en-US" dirty="0" err="1">
                <a:solidFill>
                  <a:schemeClr val="bg1">
                    <a:lumMod val="50000"/>
                  </a:schemeClr>
                </a:solidFill>
              </a:rPr>
              <a:t>Testbed</a:t>
            </a:r>
            <a:endParaRPr lang="en-US" dirty="0">
              <a:solidFill>
                <a:schemeClr val="bg1">
                  <a:lumMod val="50000"/>
                </a:schemeClr>
              </a:solidFill>
            </a:endParaRPr>
          </a:p>
          <a:p>
            <a:r>
              <a:rPr lang="en-US" b="1" dirty="0"/>
              <a:t>Case Study: Target Coverage and Surveillance </a:t>
            </a:r>
            <a:endParaRPr lang="en-US" b="1" dirty="0" smtClean="0"/>
          </a:p>
          <a:p>
            <a:pPr lvl="1"/>
            <a:r>
              <a:rPr lang="en-US" dirty="0" smtClean="0"/>
              <a:t>Experiment Description and Setup</a:t>
            </a:r>
          </a:p>
          <a:p>
            <a:pPr lvl="1"/>
            <a:r>
              <a:rPr lang="en-US" dirty="0" smtClean="0"/>
              <a:t>Case Study Scenarios</a:t>
            </a:r>
          </a:p>
          <a:p>
            <a:pPr lvl="1"/>
            <a:r>
              <a:rPr lang="en-US" dirty="0" smtClean="0"/>
              <a:t>Limitations</a:t>
            </a:r>
            <a:endParaRPr lang="en-US" dirty="0"/>
          </a:p>
          <a:p>
            <a:r>
              <a:rPr lang="en-US" dirty="0">
                <a:solidFill>
                  <a:srgbClr val="7F7F7F"/>
                </a:solidFill>
              </a:rPr>
              <a:t>Summary</a:t>
            </a:r>
          </a:p>
        </p:txBody>
      </p:sp>
    </p:spTree>
    <p:extLst>
      <p:ext uri="{BB962C8B-B14F-4D97-AF65-F5344CB8AC3E}">
        <p14:creationId xmlns:p14="http://schemas.microsoft.com/office/powerpoint/2010/main" val="39096926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Target Coverage and Surveillance </a:t>
            </a:r>
            <a:br>
              <a:rPr lang="en-US" dirty="0" smtClean="0"/>
            </a:br>
            <a:r>
              <a:rPr lang="en-US" i="1" dirty="0"/>
              <a:t>Experiment Description </a:t>
            </a:r>
            <a:r>
              <a:rPr lang="en-US" i="1" dirty="0" smtClean="0"/>
              <a:t>and Description</a:t>
            </a:r>
            <a:r>
              <a:rPr lang="en-US" dirty="0" smtClean="0"/>
              <a:t> </a:t>
            </a:r>
            <a:endParaRPr lang="en-GB" dirty="0"/>
          </a:p>
        </p:txBody>
      </p:sp>
      <p:sp>
        <p:nvSpPr>
          <p:cNvPr id="3" name="Content Placeholder 2"/>
          <p:cNvSpPr>
            <a:spLocks noGrp="1"/>
          </p:cNvSpPr>
          <p:nvPr>
            <p:ph idx="1"/>
          </p:nvPr>
        </p:nvSpPr>
        <p:spPr>
          <a:xfrm>
            <a:off x="838200" y="1825624"/>
            <a:ext cx="10515600" cy="4879975"/>
          </a:xfrm>
        </p:spPr>
        <p:txBody>
          <a:bodyPr>
            <a:normAutofit/>
          </a:bodyPr>
          <a:lstStyle/>
          <a:p>
            <a:r>
              <a:rPr lang="en-GB" dirty="0" smtClean="0"/>
              <a:t>We experiment with several algorithms that aim at finding </a:t>
            </a:r>
            <a:r>
              <a:rPr lang="en-GB" dirty="0"/>
              <a:t>the minimum number </a:t>
            </a:r>
            <a:r>
              <a:rPr lang="en-GB" dirty="0" smtClean="0"/>
              <a:t>of cameras </a:t>
            </a:r>
            <a:r>
              <a:rPr lang="en-GB" dirty="0"/>
              <a:t>to cover a high fraction of a set of targets as </a:t>
            </a:r>
            <a:r>
              <a:rPr lang="en-GB" dirty="0" smtClean="0"/>
              <a:t>a clustering problem</a:t>
            </a:r>
          </a:p>
          <a:p>
            <a:r>
              <a:rPr lang="en-GB" dirty="0"/>
              <a:t>All required computations were offloaded to the </a:t>
            </a:r>
            <a:r>
              <a:rPr lang="en-GB" dirty="0" smtClean="0"/>
              <a:t>central node </a:t>
            </a:r>
            <a:r>
              <a:rPr lang="en-GB" dirty="0"/>
              <a:t>because the Target Coverage System doesn’t </a:t>
            </a:r>
            <a:r>
              <a:rPr lang="en-GB" dirty="0" smtClean="0"/>
              <a:t>require any </a:t>
            </a:r>
            <a:r>
              <a:rPr lang="en-GB" dirty="0"/>
              <a:t>processing to be made on the </a:t>
            </a:r>
            <a:r>
              <a:rPr lang="en-GB" dirty="0" smtClean="0"/>
              <a:t>drones</a:t>
            </a:r>
          </a:p>
          <a:p>
            <a:pPr lvl="1"/>
            <a:r>
              <a:rPr lang="en-US" dirty="0" smtClean="0"/>
              <a:t>We just used our MATAB simulation code as is to integrate with </a:t>
            </a:r>
            <a:r>
              <a:rPr lang="en-US" dirty="0" err="1" smtClean="0"/>
              <a:t>UnA</a:t>
            </a:r>
            <a:endParaRPr lang="en-US" dirty="0" smtClean="0"/>
          </a:p>
          <a:p>
            <a:r>
              <a:rPr lang="en-US" dirty="0" smtClean="0"/>
              <a:t>Setup:</a:t>
            </a:r>
            <a:endParaRPr lang="en-GB" dirty="0" smtClean="0"/>
          </a:p>
          <a:p>
            <a:pPr lvl="1"/>
            <a:r>
              <a:rPr lang="en-GB" dirty="0" smtClean="0"/>
              <a:t>Axis </a:t>
            </a:r>
            <a:r>
              <a:rPr lang="en-GB" dirty="0"/>
              <a:t>213 PTZ </a:t>
            </a:r>
            <a:r>
              <a:rPr lang="en-GB" dirty="0" smtClean="0"/>
              <a:t>Network Camera </a:t>
            </a:r>
            <a:r>
              <a:rPr lang="en-GB" dirty="0"/>
              <a:t>as the master camera. </a:t>
            </a:r>
          </a:p>
          <a:p>
            <a:pPr lvl="1"/>
            <a:r>
              <a:rPr lang="en-GB" dirty="0" smtClean="0"/>
              <a:t>The </a:t>
            </a:r>
            <a:r>
              <a:rPr lang="en-GB" dirty="0"/>
              <a:t>master camera is </a:t>
            </a:r>
            <a:r>
              <a:rPr lang="en-GB" dirty="0" smtClean="0"/>
              <a:t>connected through </a:t>
            </a:r>
            <a:r>
              <a:rPr lang="en-GB" dirty="0" err="1"/>
              <a:t>ethernet</a:t>
            </a:r>
            <a:r>
              <a:rPr lang="en-GB" dirty="0"/>
              <a:t> to the Central </a:t>
            </a:r>
            <a:r>
              <a:rPr lang="en-GB" dirty="0" smtClean="0"/>
              <a:t>Node Laptop</a:t>
            </a:r>
          </a:p>
          <a:p>
            <a:pPr lvl="1"/>
            <a:r>
              <a:rPr lang="en-GB" dirty="0" smtClean="0"/>
              <a:t>Two </a:t>
            </a:r>
            <a:r>
              <a:rPr lang="en-GB" dirty="0"/>
              <a:t>Parrot AR Drones </a:t>
            </a:r>
            <a:r>
              <a:rPr lang="en-GB" dirty="0" smtClean="0"/>
              <a:t>2.0 as the UAVs</a:t>
            </a:r>
            <a:endParaRPr lang="en-GB" dirty="0"/>
          </a:p>
        </p:txBody>
      </p:sp>
    </p:spTree>
    <p:extLst>
      <p:ext uri="{BB962C8B-B14F-4D97-AF65-F5344CB8AC3E}">
        <p14:creationId xmlns:p14="http://schemas.microsoft.com/office/powerpoint/2010/main" val="4235204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Target Coverage and Surveillance</a:t>
            </a:r>
            <a:br>
              <a:rPr lang="en-US" dirty="0"/>
            </a:br>
            <a:r>
              <a:rPr lang="en-US" i="1" dirty="0"/>
              <a:t>Experimental </a:t>
            </a:r>
            <a:r>
              <a:rPr lang="en-US" i="1" dirty="0" smtClean="0"/>
              <a:t>Scenario 1</a:t>
            </a:r>
            <a:endParaRPr lang="en-GB"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138" y="4092312"/>
            <a:ext cx="3324689" cy="189574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506" y="1781706"/>
            <a:ext cx="3334215" cy="18957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138" y="1762654"/>
            <a:ext cx="3334215" cy="191479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1216" y="4068496"/>
            <a:ext cx="3362794" cy="1943371"/>
          </a:xfrm>
          <a:prstGeom prst="rect">
            <a:avLst/>
          </a:prstGeom>
        </p:spPr>
      </p:pic>
      <p:sp>
        <p:nvSpPr>
          <p:cNvPr id="8" name="TextBox 7"/>
          <p:cNvSpPr txBox="1"/>
          <p:nvPr/>
        </p:nvSpPr>
        <p:spPr>
          <a:xfrm>
            <a:off x="2213813" y="6216075"/>
            <a:ext cx="7354514" cy="584775"/>
          </a:xfrm>
          <a:prstGeom prst="rect">
            <a:avLst/>
          </a:prstGeom>
          <a:noFill/>
        </p:spPr>
        <p:txBody>
          <a:bodyPr wrap="none" rtlCol="0">
            <a:spAutoFit/>
          </a:bodyPr>
          <a:lstStyle/>
          <a:p>
            <a:r>
              <a:rPr lang="en-US" sz="3200" dirty="0" smtClean="0"/>
              <a:t>A Single Drone Chasing Two Mobile Targets</a:t>
            </a:r>
            <a:endParaRPr lang="en-GB" sz="3200" dirty="0"/>
          </a:p>
        </p:txBody>
      </p:sp>
    </p:spTree>
    <p:extLst>
      <p:ext uri="{BB962C8B-B14F-4D97-AF65-F5344CB8AC3E}">
        <p14:creationId xmlns:p14="http://schemas.microsoft.com/office/powerpoint/2010/main" val="2500556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Target Coverage and Surveillance</a:t>
            </a:r>
            <a:br>
              <a:rPr lang="en-US" dirty="0"/>
            </a:br>
            <a:r>
              <a:rPr lang="en-US" i="1" dirty="0"/>
              <a:t>Experimental Scenario 1</a:t>
            </a:r>
            <a:endParaRPr lang="en-GB" dirty="0"/>
          </a:p>
        </p:txBody>
      </p:sp>
      <p:pic>
        <p:nvPicPr>
          <p:cNvPr id="4" name="Mobile Target Coverage using AR Dro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5888" cy="4351338"/>
          </a:xfrm>
        </p:spPr>
      </p:pic>
    </p:spTree>
    <p:extLst>
      <p:ext uri="{BB962C8B-B14F-4D97-AF65-F5344CB8AC3E}">
        <p14:creationId xmlns:p14="http://schemas.microsoft.com/office/powerpoint/2010/main" val="9407568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Target Coverage and Surveillance</a:t>
            </a:r>
            <a:br>
              <a:rPr lang="en-US" dirty="0"/>
            </a:br>
            <a:r>
              <a:rPr lang="en-US" i="1" dirty="0"/>
              <a:t>Experimental Scenario 2</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24850" y="1690688"/>
            <a:ext cx="3200400" cy="4800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121" y="2152820"/>
            <a:ext cx="5549129" cy="3124489"/>
          </a:xfrm>
          <a:prstGeom prst="rect">
            <a:avLst/>
          </a:prstGeom>
        </p:spPr>
      </p:pic>
      <p:sp>
        <p:nvSpPr>
          <p:cNvPr id="7" name="TextBox 6"/>
          <p:cNvSpPr txBox="1"/>
          <p:nvPr/>
        </p:nvSpPr>
        <p:spPr>
          <a:xfrm>
            <a:off x="365963" y="5739441"/>
            <a:ext cx="7909729" cy="584775"/>
          </a:xfrm>
          <a:prstGeom prst="rect">
            <a:avLst/>
          </a:prstGeom>
          <a:noFill/>
        </p:spPr>
        <p:txBody>
          <a:bodyPr wrap="none" rtlCol="0">
            <a:spAutoFit/>
          </a:bodyPr>
          <a:lstStyle/>
          <a:p>
            <a:r>
              <a:rPr lang="en-US" sz="3200" dirty="0" smtClean="0"/>
              <a:t>Two drones moving to cover stationary targets</a:t>
            </a:r>
            <a:endParaRPr lang="en-GB" sz="3200" dirty="0"/>
          </a:p>
        </p:txBody>
      </p:sp>
    </p:spTree>
    <p:extLst>
      <p:ext uri="{BB962C8B-B14F-4D97-AF65-F5344CB8AC3E}">
        <p14:creationId xmlns:p14="http://schemas.microsoft.com/office/powerpoint/2010/main" val="2144895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Target Coverage and </a:t>
            </a:r>
            <a:r>
              <a:rPr lang="en-US" dirty="0" smtClean="0"/>
              <a:t>Surveillance</a:t>
            </a:r>
            <a:br>
              <a:rPr lang="en-US" dirty="0" smtClean="0"/>
            </a:br>
            <a:r>
              <a:rPr lang="en-US" i="1" dirty="0" smtClean="0"/>
              <a:t>Limitations</a:t>
            </a:r>
            <a:endParaRPr lang="en-GB" i="1" dirty="0"/>
          </a:p>
        </p:txBody>
      </p:sp>
      <p:sp>
        <p:nvSpPr>
          <p:cNvPr id="3" name="Content Placeholder 2"/>
          <p:cNvSpPr>
            <a:spLocks noGrp="1"/>
          </p:cNvSpPr>
          <p:nvPr>
            <p:ph idx="1"/>
          </p:nvPr>
        </p:nvSpPr>
        <p:spPr/>
        <p:txBody>
          <a:bodyPr/>
          <a:lstStyle/>
          <a:p>
            <a:r>
              <a:rPr lang="en-US" dirty="0" smtClean="0"/>
              <a:t>AR Drone has exhibits </a:t>
            </a:r>
            <a:r>
              <a:rPr lang="en-GB" dirty="0" smtClean="0"/>
              <a:t>repeated </a:t>
            </a:r>
            <a:r>
              <a:rPr lang="en-GB" dirty="0"/>
              <a:t>failures in the built in sensors (</a:t>
            </a:r>
            <a:r>
              <a:rPr lang="en-GB" dirty="0" smtClean="0"/>
              <a:t>e.g. compass </a:t>
            </a:r>
            <a:r>
              <a:rPr lang="en-GB" dirty="0"/>
              <a:t>and altitude sensors</a:t>
            </a:r>
            <a:r>
              <a:rPr lang="en-GB" dirty="0" smtClean="0"/>
              <a:t>)</a:t>
            </a:r>
          </a:p>
          <a:p>
            <a:pPr lvl="1"/>
            <a:r>
              <a:rPr lang="en-GB" dirty="0" smtClean="0"/>
              <a:t>causes serious problems </a:t>
            </a:r>
            <a:r>
              <a:rPr lang="en-GB" dirty="0"/>
              <a:t>in controlling the rotation and altitude of the </a:t>
            </a:r>
            <a:r>
              <a:rPr lang="en-GB" dirty="0" smtClean="0"/>
              <a:t>drone</a:t>
            </a:r>
          </a:p>
          <a:p>
            <a:r>
              <a:rPr lang="en-GB" dirty="0" smtClean="0"/>
              <a:t>AR Drones have </a:t>
            </a:r>
            <a:r>
              <a:rPr lang="en-GB" dirty="0"/>
              <a:t>recurring errors in assisted </a:t>
            </a:r>
            <a:r>
              <a:rPr lang="en-GB" dirty="0" smtClean="0"/>
              <a:t>manoeuvres </a:t>
            </a:r>
            <a:r>
              <a:rPr lang="en-GB" dirty="0"/>
              <a:t>provided by the </a:t>
            </a:r>
            <a:r>
              <a:rPr lang="en-GB" dirty="0" smtClean="0"/>
              <a:t>its firmware </a:t>
            </a:r>
            <a:r>
              <a:rPr lang="en-GB" dirty="0"/>
              <a:t>(e.g. </a:t>
            </a:r>
            <a:r>
              <a:rPr lang="en-GB" dirty="0" smtClean="0"/>
              <a:t>spontaneous rotations</a:t>
            </a:r>
            <a:r>
              <a:rPr lang="en-GB" dirty="0"/>
              <a:t>, unstable hovering, and sudden changes in </a:t>
            </a:r>
            <a:r>
              <a:rPr lang="en-GB" dirty="0" smtClean="0"/>
              <a:t>drone altitude)</a:t>
            </a:r>
          </a:p>
          <a:p>
            <a:r>
              <a:rPr lang="en-US" dirty="0" smtClean="0"/>
              <a:t>Placement errors can be as large as 150 cm as shown in the CDF figure which affect the repeatability of the experiments</a:t>
            </a:r>
            <a:endParaRPr lang="en-GB" dirty="0" smtClean="0"/>
          </a:p>
          <a:p>
            <a:endParaRPr lang="en-GB" dirty="0"/>
          </a:p>
        </p:txBody>
      </p:sp>
    </p:spTree>
    <p:extLst>
      <p:ext uri="{BB962C8B-B14F-4D97-AF65-F5344CB8AC3E}">
        <p14:creationId xmlns:p14="http://schemas.microsoft.com/office/powerpoint/2010/main" val="177066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Future Work</a:t>
            </a:r>
            <a:endParaRPr lang="en-GB" dirty="0"/>
          </a:p>
        </p:txBody>
      </p:sp>
      <p:sp>
        <p:nvSpPr>
          <p:cNvPr id="3" name="Content Placeholder 2"/>
          <p:cNvSpPr>
            <a:spLocks noGrp="1"/>
          </p:cNvSpPr>
          <p:nvPr>
            <p:ph idx="1"/>
          </p:nvPr>
        </p:nvSpPr>
        <p:spPr>
          <a:xfrm>
            <a:off x="838200" y="1825624"/>
            <a:ext cx="10515600" cy="5032375"/>
          </a:xfrm>
        </p:spPr>
        <p:txBody>
          <a:bodyPr>
            <a:normAutofit/>
          </a:bodyPr>
          <a:lstStyle/>
          <a:p>
            <a:r>
              <a:rPr lang="en-US" dirty="0" smtClean="0"/>
              <a:t>Up and Away is a low-cost, easy to deploy </a:t>
            </a:r>
            <a:r>
              <a:rPr lang="en-US" dirty="0" err="1" smtClean="0"/>
              <a:t>testbed</a:t>
            </a:r>
            <a:r>
              <a:rPr lang="en-US" dirty="0" smtClean="0"/>
              <a:t> for cyber-physical experiments that uses UAVs to perform various tasks</a:t>
            </a:r>
          </a:p>
          <a:p>
            <a:r>
              <a:rPr lang="en-US" dirty="0" smtClean="0"/>
              <a:t>Up and Away allows for seamless integration of simulation code to bring it to life for realistic testing of proposed algorithms</a:t>
            </a:r>
          </a:p>
          <a:p>
            <a:r>
              <a:rPr lang="en-US" dirty="0" smtClean="0"/>
              <a:t>Up and Away has some limitations which can be addressed by extending the control algorithm and adding more sensors to the drone</a:t>
            </a:r>
            <a:endParaRPr lang="en-GB" dirty="0" smtClean="0"/>
          </a:p>
          <a:p>
            <a:r>
              <a:rPr lang="en-US" dirty="0" smtClean="0"/>
              <a:t>We plan to extend the </a:t>
            </a:r>
            <a:r>
              <a:rPr lang="en-US" dirty="0" err="1" smtClean="0"/>
              <a:t>testbed</a:t>
            </a:r>
            <a:r>
              <a:rPr lang="en-US" dirty="0" smtClean="0"/>
              <a:t> by connecting a Raspberry Pi to act as the drone’s “brain” and add more sensors to it, we also plan to deploy click modular router on the drones to allow for more interesting networking experiments </a:t>
            </a:r>
          </a:p>
        </p:txBody>
      </p:sp>
    </p:spTree>
    <p:extLst>
      <p:ext uri="{BB962C8B-B14F-4D97-AF65-F5344CB8AC3E}">
        <p14:creationId xmlns:p14="http://schemas.microsoft.com/office/powerpoint/2010/main" val="1879547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p>
        </p:txBody>
      </p:sp>
      <p:sp>
        <p:nvSpPr>
          <p:cNvPr id="3" name="Content Placeholder 2"/>
          <p:cNvSpPr>
            <a:spLocks noGrp="1"/>
          </p:cNvSpPr>
          <p:nvPr>
            <p:ph idx="1"/>
          </p:nvPr>
        </p:nvSpPr>
        <p:spPr>
          <a:xfrm>
            <a:off x="838200" y="1825625"/>
            <a:ext cx="10515600" cy="4853373"/>
          </a:xfrm>
        </p:spPr>
        <p:txBody>
          <a:bodyPr>
            <a:normAutofit/>
          </a:bodyPr>
          <a:lstStyle/>
          <a:p>
            <a:r>
              <a:rPr lang="en-US"/>
              <a:t>Cyber Physical Systems (CPS) present the evolution of computing by bridging the gap between computer science research and its interaction with the real world</a:t>
            </a:r>
          </a:p>
          <a:p>
            <a:r>
              <a:rPr lang="en-US"/>
              <a:t>CPS research is supported by development in many fields of research including embedded systems, computer vision, control, and communication</a:t>
            </a:r>
          </a:p>
          <a:p>
            <a:pPr lvl="1"/>
            <a:r>
              <a:rPr lang="en-US"/>
              <a:t>Demonstrating complete and functional systems is an expensive and complicated process as it requires demonstrating both the "physical" and the "cyber" components</a:t>
            </a:r>
          </a:p>
          <a:p>
            <a:r>
              <a:rPr lang="en-US"/>
              <a:t>Up and Away is a UAV-based testbed that enables a low-cost, easy to use and deploy "physical" component that can bring to life "cyber" simulations</a:t>
            </a:r>
          </a:p>
        </p:txBody>
      </p:sp>
    </p:spTree>
    <p:extLst>
      <p:ext uri="{BB962C8B-B14F-4D97-AF65-F5344CB8AC3E}">
        <p14:creationId xmlns:p14="http://schemas.microsoft.com/office/powerpoint/2010/main" val="408174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(Cont'd)</a:t>
            </a:r>
          </a:p>
        </p:txBody>
      </p:sp>
      <p:sp>
        <p:nvSpPr>
          <p:cNvPr id="3" name="Content Placeholder 2"/>
          <p:cNvSpPr>
            <a:spLocks noGrp="1"/>
          </p:cNvSpPr>
          <p:nvPr>
            <p:ph idx="1"/>
          </p:nvPr>
        </p:nvSpPr>
        <p:spPr/>
        <p:txBody>
          <a:bodyPr/>
          <a:lstStyle/>
          <a:p>
            <a:r>
              <a:rPr lang="en-US"/>
              <a:t>Up and Away main contributions</a:t>
            </a:r>
          </a:p>
          <a:p>
            <a:pPr lvl="1"/>
            <a:r>
              <a:rPr lang="en-US">
                <a:latin typeface="Calibri" charset="0"/>
              </a:rPr>
              <a:t>Providing a complete and generic wireless testbed that allows for the detection and recognition of real objects</a:t>
            </a:r>
          </a:p>
          <a:p>
            <a:pPr lvl="1"/>
            <a:r>
              <a:rPr lang="en-US">
                <a:latin typeface="Calibri" charset="0"/>
              </a:rPr>
              <a:t>Detected objects are treated as input to the CPS</a:t>
            </a:r>
          </a:p>
          <a:p>
            <a:pPr lvl="1"/>
            <a:r>
              <a:rPr lang="en-US">
                <a:latin typeface="Calibri" charset="0"/>
              </a:rPr>
              <a:t>Using quadcopters to carry out CPS specific tasks, depending on the application superimposed on the system</a:t>
            </a:r>
          </a:p>
          <a:p>
            <a:pPr lvl="1"/>
            <a:r>
              <a:rPr lang="en-US">
                <a:latin typeface="Calibri" charset="0"/>
              </a:rPr>
              <a:t>Providing a vision-based localization solution that uses color tags to identify different objects in varying light intensity environments</a:t>
            </a:r>
          </a:p>
          <a:p>
            <a:pPr lvl="1"/>
            <a:endParaRPr lang="en-US">
              <a:latin typeface="Calibri" charset="0"/>
            </a:endParaRPr>
          </a:p>
        </p:txBody>
      </p:sp>
    </p:spTree>
    <p:extLst>
      <p:ext uri="{BB962C8B-B14F-4D97-AF65-F5344CB8AC3E}">
        <p14:creationId xmlns:p14="http://schemas.microsoft.com/office/powerpoint/2010/main" val="2508479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dirty="0">
                <a:solidFill>
                  <a:srgbClr val="7F7F7F"/>
                </a:solidFill>
              </a:rPr>
              <a:t>Introduction</a:t>
            </a:r>
          </a:p>
          <a:p>
            <a:r>
              <a:rPr lang="en-US" b="1" dirty="0"/>
              <a:t>Related Work and Problem Formulation</a:t>
            </a:r>
          </a:p>
          <a:p>
            <a:pPr lvl="1"/>
            <a:r>
              <a:rPr lang="en-US" i="1" dirty="0">
                <a:latin typeface="Calibri" charset="0"/>
              </a:rPr>
              <a:t>UAV-Based </a:t>
            </a:r>
            <a:r>
              <a:rPr lang="en-US" i="1" dirty="0" err="1">
                <a:latin typeface="Calibri" charset="0"/>
              </a:rPr>
              <a:t>Testbeds</a:t>
            </a:r>
            <a:endParaRPr lang="en-US" i="1" dirty="0">
              <a:latin typeface="Calibri" charset="0"/>
            </a:endParaRPr>
          </a:p>
          <a:p>
            <a:pPr lvl="1"/>
            <a:r>
              <a:rPr lang="en-US" i="1" dirty="0"/>
              <a:t>Cyber-Physical System </a:t>
            </a:r>
            <a:r>
              <a:rPr lang="en-US" i="1" dirty="0" err="1"/>
              <a:t>Testbeds</a:t>
            </a:r>
            <a:endParaRPr lang="en-US" i="1" dirty="0"/>
          </a:p>
          <a:p>
            <a:pPr lvl="1"/>
            <a:r>
              <a:rPr lang="en-US" i="1" dirty="0"/>
              <a:t>Problem Formulation</a:t>
            </a:r>
            <a:endParaRPr lang="en-US" sz="2800" dirty="0"/>
          </a:p>
          <a:p>
            <a:r>
              <a:rPr lang="en-US" dirty="0">
                <a:solidFill>
                  <a:srgbClr val="7F7F7F"/>
                </a:solidFill>
              </a:rPr>
              <a:t>Up and Away </a:t>
            </a:r>
            <a:r>
              <a:rPr lang="en-US" dirty="0" err="1">
                <a:solidFill>
                  <a:srgbClr val="7F7F7F"/>
                </a:solidFill>
              </a:rPr>
              <a:t>Testbed</a:t>
            </a:r>
            <a:endParaRPr lang="en-US" dirty="0">
              <a:solidFill>
                <a:srgbClr val="7F7F7F"/>
              </a:solidFill>
            </a:endParaRPr>
          </a:p>
          <a:p>
            <a:r>
              <a:rPr lang="en-US" dirty="0">
                <a:solidFill>
                  <a:srgbClr val="7F7F7F"/>
                </a:solidFill>
              </a:rPr>
              <a:t>Case Study: Target Coverage and Surveillance </a:t>
            </a:r>
          </a:p>
          <a:p>
            <a:r>
              <a:rPr lang="en-US" dirty="0">
                <a:solidFill>
                  <a:srgbClr val="7F7F7F"/>
                </a:solidFill>
              </a:rPr>
              <a:t>Summary</a:t>
            </a:r>
          </a:p>
        </p:txBody>
      </p:sp>
    </p:spTree>
    <p:extLst>
      <p:ext uri="{BB962C8B-B14F-4D97-AF65-F5344CB8AC3E}">
        <p14:creationId xmlns:p14="http://schemas.microsoft.com/office/powerpoint/2010/main" val="3179641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UAV-Based Testbeds</a:t>
            </a:r>
          </a:p>
        </p:txBody>
      </p:sp>
      <p:sp>
        <p:nvSpPr>
          <p:cNvPr id="3" name="Content Placeholder 2"/>
          <p:cNvSpPr>
            <a:spLocks noGrp="1"/>
          </p:cNvSpPr>
          <p:nvPr>
            <p:ph idx="1"/>
          </p:nvPr>
        </p:nvSpPr>
        <p:spPr/>
        <p:txBody>
          <a:bodyPr/>
          <a:lstStyle/>
          <a:p>
            <a:r>
              <a:rPr lang="en-US">
                <a:latin typeface="Calibri" charset="0"/>
              </a:rPr>
              <a:t>Most UAV developed testbeds focuses on demonstrating sophisticated control and coordination algorithms specific to UAVs thus they rely on expensive hardware</a:t>
            </a:r>
          </a:p>
          <a:p>
            <a:pPr lvl="1"/>
            <a:r>
              <a:rPr lang="en-US">
                <a:latin typeface="Calibri" charset="0"/>
              </a:rPr>
              <a:t>The GRASP testbed uses off-the-shelf high-end Ascending Technologies Hummingbird quadcopters ($4500) to demonstrate multirobot control algorithms </a:t>
            </a:r>
          </a:p>
          <a:p>
            <a:pPr lvl="1"/>
            <a:r>
              <a:rPr lang="en-US">
                <a:latin typeface="Calibri" charset="0"/>
              </a:rPr>
              <a:t>The ETH Flying Machine Arena uses modified Hummingbird quadcopters to demonstrate several acrobatic and athletics control maneuvers </a:t>
            </a:r>
          </a:p>
          <a:p>
            <a:r>
              <a:rPr lang="en-US">
                <a:latin typeface="Calibri" charset="0"/>
              </a:rPr>
              <a:t>Most work on UAV-based tesbteds is not design with general purpose experimentation in mind</a:t>
            </a:r>
          </a:p>
        </p:txBody>
      </p:sp>
    </p:spTree>
    <p:extLst>
      <p:ext uri="{BB962C8B-B14F-4D97-AF65-F5344CB8AC3E}">
        <p14:creationId xmlns:p14="http://schemas.microsoft.com/office/powerpoint/2010/main" val="578743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Cyber Physical Systems Testbeds</a:t>
            </a:r>
          </a:p>
        </p:txBody>
      </p:sp>
      <p:sp>
        <p:nvSpPr>
          <p:cNvPr id="3" name="Content Placeholder 2"/>
          <p:cNvSpPr>
            <a:spLocks noGrp="1"/>
          </p:cNvSpPr>
          <p:nvPr>
            <p:ph idx="1"/>
          </p:nvPr>
        </p:nvSpPr>
        <p:spPr/>
        <p:txBody>
          <a:bodyPr/>
          <a:lstStyle/>
          <a:p>
            <a:r>
              <a:rPr lang="en-US"/>
              <a:t>CPS testbeds rely on U</a:t>
            </a:r>
            <a:r>
              <a:rPr lang="en-US">
                <a:latin typeface="Calibri" charset="0"/>
              </a:rPr>
              <a:t>nmanned Ground Vehicle (UGV) as affordable solutions to allow CPS researchers to perform physical experiments</a:t>
            </a:r>
          </a:p>
          <a:p>
            <a:pPr lvl="1"/>
            <a:r>
              <a:rPr lang="en-US"/>
              <a:t>Pharos presented </a:t>
            </a:r>
            <a:r>
              <a:rPr lang="en-US">
                <a:latin typeface="Calibri" charset="0"/>
              </a:rPr>
              <a:t>a networked system of autonomously mobile devices and demonstrated push-button repeatability, or the ability to easily recreate the same experiment multiple times</a:t>
            </a:r>
          </a:p>
          <a:p>
            <a:pPr lvl="1"/>
            <a:r>
              <a:rPr lang="en-US">
                <a:latin typeface="Calibri" charset="0"/>
              </a:rPr>
              <a:t>UPBOT which aims at testing security threats and defenses against cyber-physical systems for educational purposes</a:t>
            </a:r>
          </a:p>
          <a:p>
            <a:r>
              <a:rPr lang="en-US">
                <a:latin typeface="Calibri" charset="0"/>
              </a:rPr>
              <a:t>UGVs typically have limited deployment options due to the ground surface nature that’s required for UGVs to move on</a:t>
            </a:r>
          </a:p>
        </p:txBody>
      </p:sp>
    </p:spTree>
    <p:extLst>
      <p:ext uri="{BB962C8B-B14F-4D97-AF65-F5344CB8AC3E}">
        <p14:creationId xmlns:p14="http://schemas.microsoft.com/office/powerpoint/2010/main" val="301956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Formulation</a:t>
            </a:r>
          </a:p>
        </p:txBody>
      </p:sp>
      <p:sp>
        <p:nvSpPr>
          <p:cNvPr id="3" name="Content Placeholder 2"/>
          <p:cNvSpPr>
            <a:spLocks noGrp="1"/>
          </p:cNvSpPr>
          <p:nvPr>
            <p:ph idx="1"/>
          </p:nvPr>
        </p:nvSpPr>
        <p:spPr/>
        <p:txBody>
          <a:bodyPr/>
          <a:lstStyle/>
          <a:p>
            <a:r>
              <a:rPr lang="en-US" dirty="0"/>
              <a:t>Design a framework that enables low-cost, easy to deploy experiments for various CPS applications</a:t>
            </a:r>
          </a:p>
          <a:p>
            <a:r>
              <a:rPr lang="en-US" dirty="0"/>
              <a:t>Up and Away was created with the following goals in mind</a:t>
            </a:r>
          </a:p>
          <a:p>
            <a:pPr lvl="1"/>
            <a:r>
              <a:rPr lang="en-US" dirty="0" smtClean="0">
                <a:latin typeface="Calibri" charset="0"/>
              </a:rPr>
              <a:t>Bridging </a:t>
            </a:r>
            <a:r>
              <a:rPr lang="en-US" dirty="0">
                <a:latin typeface="Calibri" charset="0"/>
              </a:rPr>
              <a:t>the multidisciplinary nature of CPS experiments</a:t>
            </a:r>
          </a:p>
          <a:p>
            <a:pPr lvl="1"/>
            <a:r>
              <a:rPr lang="en-US" dirty="0">
                <a:latin typeface="Calibri" charset="0"/>
              </a:rPr>
              <a:t>Support of large scale experiments</a:t>
            </a:r>
          </a:p>
          <a:p>
            <a:pPr lvl="1"/>
            <a:r>
              <a:rPr lang="en-US" dirty="0">
                <a:latin typeface="Calibri" charset="0"/>
              </a:rPr>
              <a:t>Seamless control of the UAVs</a:t>
            </a:r>
          </a:p>
          <a:p>
            <a:pPr lvl="1"/>
            <a:endParaRPr lang="en-US" dirty="0"/>
          </a:p>
        </p:txBody>
      </p:sp>
    </p:spTree>
    <p:extLst>
      <p:ext uri="{BB962C8B-B14F-4D97-AF65-F5344CB8AC3E}">
        <p14:creationId xmlns:p14="http://schemas.microsoft.com/office/powerpoint/2010/main" val="4293258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dirty="0">
                <a:solidFill>
                  <a:srgbClr val="7F7F7F"/>
                </a:solidFill>
              </a:rPr>
              <a:t>Introduction</a:t>
            </a:r>
          </a:p>
          <a:p>
            <a:r>
              <a:rPr lang="en-US" dirty="0">
                <a:solidFill>
                  <a:srgbClr val="7F7F7F"/>
                </a:solidFill>
              </a:rPr>
              <a:t>Related Work and Problem Formulation</a:t>
            </a:r>
          </a:p>
          <a:p>
            <a:r>
              <a:rPr lang="en-US" b="1" dirty="0">
                <a:solidFill>
                  <a:srgbClr val="000000"/>
                </a:solidFill>
              </a:rPr>
              <a:t>Up and Away </a:t>
            </a:r>
            <a:r>
              <a:rPr lang="en-US" b="1" dirty="0" err="1">
                <a:solidFill>
                  <a:srgbClr val="000000"/>
                </a:solidFill>
              </a:rPr>
              <a:t>Testbed</a:t>
            </a:r>
            <a:endParaRPr lang="en-US" b="1" dirty="0">
              <a:solidFill>
                <a:srgbClr val="000000"/>
              </a:solidFill>
            </a:endParaRPr>
          </a:p>
          <a:p>
            <a:r>
              <a:rPr lang="en-US" dirty="0">
                <a:solidFill>
                  <a:srgbClr val="7F7F7F"/>
                </a:solidFill>
              </a:rPr>
              <a:t>Case Study: Target Coverage and Surveillance </a:t>
            </a:r>
          </a:p>
          <a:p>
            <a:r>
              <a:rPr lang="en-US" dirty="0">
                <a:solidFill>
                  <a:srgbClr val="7F7F7F"/>
                </a:solidFill>
              </a:rPr>
              <a:t>Summary</a:t>
            </a:r>
          </a:p>
        </p:txBody>
      </p:sp>
    </p:spTree>
    <p:extLst>
      <p:ext uri="{BB962C8B-B14F-4D97-AF65-F5344CB8AC3E}">
        <p14:creationId xmlns:p14="http://schemas.microsoft.com/office/powerpoint/2010/main" val="1504157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33F3E3D417044EA63B9BDD65803B99" ma:contentTypeVersion="0" ma:contentTypeDescription="Create a new document." ma:contentTypeScope="" ma:versionID="1df6d21cacc8a961bbd3232434ee474a">
  <xsd:schema xmlns:xsd="http://www.w3.org/2001/XMLSchema" xmlns:xs="http://www.w3.org/2001/XMLSchema" xmlns:p="http://schemas.microsoft.com/office/2006/metadata/properties" targetNamespace="http://schemas.microsoft.com/office/2006/metadata/properties" ma:root="true" ma:fieldsID="9c37e9c13e8afff8ce869fcd03719a2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A78B13-E204-41FD-9CCC-40370D4205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5BDA771-4619-4DAC-8EEF-C5658E086FAB}">
  <ds:schemaRefs>
    <ds:schemaRef ds:uri="http://purl.org/dc/elements/1.1/"/>
    <ds:schemaRef ds:uri="http://www.w3.org/XML/1998/namespac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D7B15A91-9C1C-4549-AB45-8A15F828FC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176</TotalTime>
  <Words>1559</Words>
  <Application>Microsoft Office PowerPoint</Application>
  <PresentationFormat>Widescreen</PresentationFormat>
  <Paragraphs>167</Paragraphs>
  <Slides>26</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Up and Away: A Visually-Controlled Easy-to-Deploy Wireless UAV Cyber-Physical Testbed</vt:lpstr>
      <vt:lpstr>Outline</vt:lpstr>
      <vt:lpstr>Introduction</vt:lpstr>
      <vt:lpstr>Introduction (Cont'd)</vt:lpstr>
      <vt:lpstr>Outline</vt:lpstr>
      <vt:lpstr>UAV-Based Testbeds</vt:lpstr>
      <vt:lpstr>Cyber Physical Systems Testbeds</vt:lpstr>
      <vt:lpstr>Problem Formulation</vt:lpstr>
      <vt:lpstr>Outline</vt:lpstr>
      <vt:lpstr>Up and Away Testbed Architecture</vt:lpstr>
      <vt:lpstr>Up and Away Testbed AR Drone 2.0 (UAV of Choice)</vt:lpstr>
      <vt:lpstr>Up and Away Testbed Localization</vt:lpstr>
      <vt:lpstr>Up and Away Testbed Localization – changing light intensity conditions</vt:lpstr>
      <vt:lpstr>Up and Away Testbed Localization – changing light intensity conditions</vt:lpstr>
      <vt:lpstr>Up and Away Testbed UAV Control</vt:lpstr>
      <vt:lpstr>Up and Away Testbed UAV Control (Cont’d)</vt:lpstr>
      <vt:lpstr>Up and Away Testbed UAV Control (Cont’d)</vt:lpstr>
      <vt:lpstr>Up and Away Testbed CPS Optimization</vt:lpstr>
      <vt:lpstr>Up and Away Testbed Control and Coordination Networks</vt:lpstr>
      <vt:lpstr>Outline</vt:lpstr>
      <vt:lpstr>Case Study: Target Coverage and Surveillance  Experiment Description and Description </vt:lpstr>
      <vt:lpstr>Case Study: Target Coverage and Surveillance Experimental Scenario 1</vt:lpstr>
      <vt:lpstr>Case Study: Target Coverage and Surveillance Experimental Scenario 1</vt:lpstr>
      <vt:lpstr>Case Study: Target Coverage and Surveillance Experimental Scenario 2</vt:lpstr>
      <vt:lpstr>Case Study: Target Coverage and Surveillance Limitations</vt:lpstr>
      <vt:lpstr>Summary and Future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 and Away: A Visually-Controlled Easy-to-Deploy Wireless UAV Cyber-Physical Testbed</dc:title>
  <dc:creator>user</dc:creator>
  <cp:lastModifiedBy>Said Mohamed Tawfik Issa, Ahmed M</cp:lastModifiedBy>
  <cp:revision>59</cp:revision>
  <dcterms:created xsi:type="dcterms:W3CDTF">2012-07-27T01:16:44Z</dcterms:created>
  <dcterms:modified xsi:type="dcterms:W3CDTF">2014-09-30T01:44:04Z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0x010100CE33F3E3D417044EA63B9BDD65803B99</vt:lpwstr>
  </property>
  <property fmtid="{D5CDD505-2E9C-101B-9397-08002B2CF9AE}" pid="3" name="IsMyDocuments">
    <vt:bool>true</vt:bool>
  </property>
</Properties>
</file>